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charts/style3.xml" ContentType="application/vnd.ms-office.chartstyle+xml"/>
  <Override PartName="/ppt/charts/colors3.xml" ContentType="application/vnd.ms-office.chartcolorstyle+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ppt/charts/chart14.xml" ContentType="application/vnd.openxmlformats-officedocument.drawingml.chart+xml"/>
  <Override PartName="/ppt/charts/chart15.xml" ContentType="application/vnd.openxmlformats-officedocument.drawingml.chart+xml"/>
  <Override PartName="/ppt/charts/chart16.xml" ContentType="application/vnd.openxmlformats-officedocument.drawingml.chart+xml"/>
  <Override PartName="/ppt/charts/style4.xml" ContentType="application/vnd.ms-office.chartstyle+xml"/>
  <Override PartName="/ppt/charts/colors4.xml" ContentType="application/vnd.ms-office.chartcolorstyle+xml"/>
  <Override PartName="/ppt/charts/chart17.xml" ContentType="application/vnd.openxmlformats-officedocument.drawingml.chart+xml"/>
  <Override PartName="/ppt/charts/chart18.xml" ContentType="application/vnd.openxmlformats-officedocument.drawingml.chart+xml"/>
  <Override PartName="/ppt/charts/chart19.xml" ContentType="application/vnd.openxmlformats-officedocument.drawingml.chart+xml"/>
  <Override PartName="/ppt/charts/chart20.xml" ContentType="application/vnd.openxmlformats-officedocument.drawingml.chart+xml"/>
  <Override PartName="/ppt/charts/chart21.xml" ContentType="application/vnd.openxmlformats-officedocument.drawingml.chart+xml"/>
  <Override PartName="/ppt/charts/chart22.xml" ContentType="application/vnd.openxmlformats-officedocument.drawingml.chart+xml"/>
  <Override PartName="/ppt/charts/style5.xml" ContentType="application/vnd.ms-office.chartstyle+xml"/>
  <Override PartName="/ppt/charts/colors5.xml" ContentType="application/vnd.ms-office.chartcolorstyle+xml"/>
  <Override PartName="/ppt/charts/chart23.xml" ContentType="application/vnd.openxmlformats-officedocument.drawingml.chart+xml"/>
  <Override PartName="/ppt/charts/chart24.xml" ContentType="application/vnd.openxmlformats-officedocument.drawingml.chart+xml"/>
  <Override PartName="/ppt/charts/style6.xml" ContentType="application/vnd.ms-office.chartstyle+xml"/>
  <Override PartName="/ppt/charts/colors6.xml" ContentType="application/vnd.ms-office.chartcolorstyle+xml"/>
  <Override PartName="/ppt/charts/chart25.xml" ContentType="application/vnd.openxmlformats-officedocument.drawingml.chart+xml"/>
  <Override PartName="/ppt/charts/chart26.xml" ContentType="application/vnd.openxmlformats-officedocument.drawingml.chart+xml"/>
  <Override PartName="/ppt/charts/chart27.xml" ContentType="application/vnd.openxmlformats-officedocument.drawingml.chart+xml"/>
  <Override PartName="/ppt/charts/style7.xml" ContentType="application/vnd.ms-office.chartstyle+xml"/>
  <Override PartName="/ppt/charts/colors7.xml" ContentType="application/vnd.ms-office.chartcolorstyle+xml"/>
  <Override PartName="/ppt/charts/chart28.xml" ContentType="application/vnd.openxmlformats-officedocument.drawingml.chart+xml"/>
  <Override PartName="/ppt/charts/chart29.xml" ContentType="application/vnd.openxmlformats-officedocument.drawingml.chart+xml"/>
  <Override PartName="/ppt/charts/chart30.xml" ContentType="application/vnd.openxmlformats-officedocument.drawingml.chart+xml"/>
  <Override PartName="/ppt/charts/style8.xml" ContentType="application/vnd.ms-office.chartstyle+xml"/>
  <Override PartName="/ppt/charts/colors8.xml" ContentType="application/vnd.ms-office.chartcolorstyle+xml"/>
  <Override PartName="/ppt/charts/chart31.xml" ContentType="application/vnd.openxmlformats-officedocument.drawingml.chart+xml"/>
  <Override PartName="/ppt/charts/chart32.xml" ContentType="application/vnd.openxmlformats-officedocument.drawingml.chart+xml"/>
  <Override PartName="/ppt/charts/chart33.xml" ContentType="application/vnd.openxmlformats-officedocument.drawingml.chart+xml"/>
  <Override PartName="/ppt/charts/chart34.xml" ContentType="application/vnd.openxmlformats-officedocument.drawingml.chart+xml"/>
  <Override PartName="/ppt/charts/chart35.xml" ContentType="application/vnd.openxmlformats-officedocument.drawingml.chart+xml"/>
  <Override PartName="/ppt/charts/chart36.xml" ContentType="application/vnd.openxmlformats-officedocument.drawingml.chart+xml"/>
  <Override PartName="/ppt/charts/style9.xml" ContentType="application/vnd.ms-office.chartstyle+xml"/>
  <Override PartName="/ppt/charts/colors9.xml" ContentType="application/vnd.ms-office.chartcolorstyle+xml"/>
  <Override PartName="/ppt/charts/chart37.xml" ContentType="application/vnd.openxmlformats-officedocument.drawingml.chart+xml"/>
  <Override PartName="/ppt/charts/chart38.xml" ContentType="application/vnd.openxmlformats-officedocument.drawingml.chart+xml"/>
  <Override PartName="/ppt/charts/chart39.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40.xml" ContentType="application/vnd.openxmlformats-officedocument.drawingml.chart+xml"/>
  <Override PartName="/ppt/charts/chart41.xml" ContentType="application/vnd.openxmlformats-officedocument.drawingml.chart+xml"/>
  <Override PartName="/ppt/charts/chart42.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43.xml" ContentType="application/vnd.openxmlformats-officedocument.drawingml.chart+xml"/>
  <Override PartName="/ppt/charts/chart44.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45.xml" ContentType="application/vnd.openxmlformats-officedocument.drawingml.chart+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46.xml" ContentType="application/vnd.openxmlformats-officedocument.drawingml.chart+xml"/>
  <Override PartName="/ppt/charts/chart47.xml" ContentType="application/vnd.openxmlformats-officedocument.drawingml.chart+xml"/>
  <Override PartName="/ppt/notesSlides/notesSlide14.xml" ContentType="application/vnd.openxmlformats-officedocument.presentationml.notesSlide+xml"/>
  <Override PartName="/ppt/charts/chart48.xml" ContentType="application/vnd.openxmlformats-officedocument.drawingml.chart+xml"/>
  <Override PartName="/ppt/charts/chart49.xml" ContentType="application/vnd.openxmlformats-officedocument.drawingml.chart+xml"/>
  <Override PartName="/ppt/notesSlides/notesSlide15.xml" ContentType="application/vnd.openxmlformats-officedocument.presentationml.notesSlide+xml"/>
  <Override PartName="/ppt/charts/chart50.xml" ContentType="application/vnd.openxmlformats-officedocument.drawingml.chart+xml"/>
  <Override PartName="/ppt/charts/chart51.xml" ContentType="application/vnd.openxmlformats-officedocument.drawingml.chart+xml"/>
  <Override PartName="/ppt/notesSlides/notesSlide16.xml" ContentType="application/vnd.openxmlformats-officedocument.presentationml.notesSlide+xml"/>
  <Override PartName="/ppt/charts/chart52.xml" ContentType="application/vnd.openxmlformats-officedocument.drawingml.chart+xml"/>
  <Override PartName="/ppt/notesSlides/notesSlide17.xml" ContentType="application/vnd.openxmlformats-officedocument.presentationml.notesSlide+xml"/>
  <Override PartName="/ppt/charts/chart53.xml" ContentType="application/vnd.openxmlformats-officedocument.drawingml.chart+xml"/>
  <Override PartName="/ppt/charts/chart54.xml" ContentType="application/vnd.openxmlformats-officedocument.drawingml.chart+xml"/>
  <Override PartName="/ppt/notesSlides/notesSlide18.xml" ContentType="application/vnd.openxmlformats-officedocument.presentationml.notesSlide+xml"/>
  <Override PartName="/ppt/charts/chart55.xml" ContentType="application/vnd.openxmlformats-officedocument.drawingml.chart+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56.xml" ContentType="application/vnd.openxmlformats-officedocument.drawingml.chart+xml"/>
  <Override PartName="/ppt/notesSlides/notesSlide21.xml" ContentType="application/vnd.openxmlformats-officedocument.presentationml.notesSlide+xml"/>
  <Override PartName="/ppt/charts/chart57.xml" ContentType="application/vnd.openxmlformats-officedocument.drawingml.chart+xml"/>
  <Override PartName="/ppt/notesSlides/notesSlide22.xml" ContentType="application/vnd.openxmlformats-officedocument.presentationml.notesSlide+xml"/>
  <Override PartName="/ppt/charts/chart58.xml" ContentType="application/vnd.openxmlformats-officedocument.drawingml.chart+xml"/>
  <Override PartName="/ppt/charts/chart59.xml" ContentType="application/vnd.openxmlformats-officedocument.drawingml.chart+xml"/>
  <Override PartName="/ppt/notesSlides/notesSlide23.xml" ContentType="application/vnd.openxmlformats-officedocument.presentationml.notesSlide+xml"/>
  <Override PartName="/ppt/charts/chart60.xml" ContentType="application/vnd.openxmlformats-officedocument.drawingml.chart+xml"/>
  <Override PartName="/ppt/charts/chart61.xml" ContentType="application/vnd.openxmlformats-officedocument.drawingml.chart+xml"/>
  <Override PartName="/ppt/notesSlides/notesSlide24.xml" ContentType="application/vnd.openxmlformats-officedocument.presentationml.notesSlide+xml"/>
  <Override PartName="/ppt/charts/chart62.xml" ContentType="application/vnd.openxmlformats-officedocument.drawingml.chart+xml"/>
  <Override PartName="/ppt/notesSlides/notesSlide25.xml" ContentType="application/vnd.openxmlformats-officedocument.presentationml.notesSlide+xml"/>
  <Override PartName="/ppt/charts/chart63.xml" ContentType="application/vnd.openxmlformats-officedocument.drawingml.chart+xml"/>
  <Override PartName="/ppt/charts/chart64.xml" ContentType="application/vnd.openxmlformats-officedocument.drawingml.chart+xml"/>
  <Override PartName="/ppt/notesSlides/notesSlide26.xml" ContentType="application/vnd.openxmlformats-officedocument.presentationml.notesSlide+xml"/>
  <Override PartName="/ppt/charts/chart65.xml" ContentType="application/vnd.openxmlformats-officedocument.drawingml.chart+xml"/>
  <Override PartName="/ppt/notesSlides/notesSlide27.xml" ContentType="application/vnd.openxmlformats-officedocument.presentationml.notesSlide+xml"/>
  <Override PartName="/ppt/charts/chart66.xml" ContentType="application/vnd.openxmlformats-officedocument.drawingml.chart+xml"/>
  <Override PartName="/ppt/notesSlides/notesSlide28.xml" ContentType="application/vnd.openxmlformats-officedocument.presentationml.notesSlide+xml"/>
  <Override PartName="/ppt/charts/chart67.xml" ContentType="application/vnd.openxmlformats-officedocument.drawingml.chart+xml"/>
  <Override PartName="/ppt/charts/chart68.xml" ContentType="application/vnd.openxmlformats-officedocument.drawingml.chart+xml"/>
  <Override PartName="/ppt/charts/chart69.xml" ContentType="application/vnd.openxmlformats-officedocument.drawingml.chart+xml"/>
  <Override PartName="/ppt/charts/chart70.xml" ContentType="application/vnd.openxmlformats-officedocument.drawingml.chart+xml"/>
  <Override PartName="/ppt/charts/chart71.xml" ContentType="application/vnd.openxmlformats-officedocument.drawingml.chart+xml"/>
  <Override PartName="/ppt/charts/chart72.xml" ContentType="application/vnd.openxmlformats-officedocument.drawingml.chart+xml"/>
  <Override PartName="/ppt/charts/chart73.xml" ContentType="application/vnd.openxmlformats-officedocument.drawingml.chart+xml"/>
  <Override PartName="/ppt/charts/chart74.xml" ContentType="application/vnd.openxmlformats-officedocument.drawingml.chart+xml"/>
  <Override PartName="/ppt/charts/chart75.xml" ContentType="application/vnd.openxmlformats-officedocument.drawingml.chart+xml"/>
  <Override PartName="/ppt/charts/chart76.xml" ContentType="application/vnd.openxmlformats-officedocument.drawingml.chart+xml"/>
  <Override PartName="/ppt/charts/chart77.xml" ContentType="application/vnd.openxmlformats-officedocument.drawingml.chart+xml"/>
  <Override PartName="/ppt/charts/chart78.xml" ContentType="application/vnd.openxmlformats-officedocument.drawingml.chart+xml"/>
  <Override PartName="/ppt/charts/chart79.xml" ContentType="application/vnd.openxmlformats-officedocument.drawingml.chart+xml"/>
  <Override PartName="/ppt/charts/chart80.xml" ContentType="application/vnd.openxmlformats-officedocument.drawingml.chart+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776" r:id="rId5"/>
  </p:sldMasterIdLst>
  <p:notesMasterIdLst>
    <p:notesMasterId r:id="rId101"/>
  </p:notesMasterIdLst>
  <p:handoutMasterIdLst>
    <p:handoutMasterId r:id="rId102"/>
  </p:handoutMasterIdLst>
  <p:sldIdLst>
    <p:sldId id="1582" r:id="rId6"/>
    <p:sldId id="1583" r:id="rId7"/>
    <p:sldId id="1614" r:id="rId8"/>
    <p:sldId id="1623" r:id="rId9"/>
    <p:sldId id="2093" r:id="rId10"/>
    <p:sldId id="1624" r:id="rId11"/>
    <p:sldId id="1625" r:id="rId12"/>
    <p:sldId id="1971" r:id="rId13"/>
    <p:sldId id="1974" r:id="rId14"/>
    <p:sldId id="1686" r:id="rId15"/>
    <p:sldId id="1976" r:id="rId16"/>
    <p:sldId id="1977" r:id="rId17"/>
    <p:sldId id="1620" r:id="rId18"/>
    <p:sldId id="1979" r:id="rId19"/>
    <p:sldId id="1981" r:id="rId20"/>
    <p:sldId id="2115" r:id="rId21"/>
    <p:sldId id="1984" r:id="rId22"/>
    <p:sldId id="2116" r:id="rId23"/>
    <p:sldId id="2117" r:id="rId24"/>
    <p:sldId id="1988" r:id="rId25"/>
    <p:sldId id="2118" r:id="rId26"/>
    <p:sldId id="2119" r:id="rId27"/>
    <p:sldId id="1992" r:id="rId28"/>
    <p:sldId id="2120" r:id="rId29"/>
    <p:sldId id="2121" r:id="rId30"/>
    <p:sldId id="1996" r:id="rId31"/>
    <p:sldId id="2123" r:id="rId32"/>
    <p:sldId id="1999" r:id="rId33"/>
    <p:sldId id="2122" r:id="rId34"/>
    <p:sldId id="2002" r:id="rId35"/>
    <p:sldId id="2125" r:id="rId36"/>
    <p:sldId id="2005" r:id="rId37"/>
    <p:sldId id="2124" r:id="rId38"/>
    <p:sldId id="2126" r:id="rId39"/>
    <p:sldId id="2009" r:id="rId40"/>
    <p:sldId id="2129" r:id="rId41"/>
    <p:sldId id="2012" r:id="rId42"/>
    <p:sldId id="2128" r:id="rId43"/>
    <p:sldId id="2016" r:id="rId44"/>
    <p:sldId id="2130" r:id="rId45"/>
    <p:sldId id="2018" r:id="rId46"/>
    <p:sldId id="2131" r:id="rId47"/>
    <p:sldId id="2020" r:id="rId48"/>
    <p:sldId id="2049" r:id="rId49"/>
    <p:sldId id="1616" r:id="rId50"/>
    <p:sldId id="1817" r:id="rId51"/>
    <p:sldId id="2051" r:id="rId52"/>
    <p:sldId id="1921" r:id="rId53"/>
    <p:sldId id="1923" r:id="rId54"/>
    <p:sldId id="1924" r:id="rId55"/>
    <p:sldId id="1969" r:id="rId56"/>
    <p:sldId id="1925" r:id="rId57"/>
    <p:sldId id="1970" r:id="rId58"/>
    <p:sldId id="1926" r:id="rId59"/>
    <p:sldId id="1940" r:id="rId60"/>
    <p:sldId id="2162" r:id="rId61"/>
    <p:sldId id="1930" r:id="rId62"/>
    <p:sldId id="1932" r:id="rId63"/>
    <p:sldId id="1933" r:id="rId64"/>
    <p:sldId id="1935" r:id="rId65"/>
    <p:sldId id="1936" r:id="rId66"/>
    <p:sldId id="1937" r:id="rId67"/>
    <p:sldId id="1938" r:id="rId68"/>
    <p:sldId id="1955" r:id="rId69"/>
    <p:sldId id="2165" r:id="rId70"/>
    <p:sldId id="2166" r:id="rId71"/>
    <p:sldId id="2167" r:id="rId72"/>
    <p:sldId id="2168" r:id="rId73"/>
    <p:sldId id="2169" r:id="rId74"/>
    <p:sldId id="2170" r:id="rId75"/>
    <p:sldId id="2171" r:id="rId76"/>
    <p:sldId id="2172" r:id="rId77"/>
    <p:sldId id="2173" r:id="rId78"/>
    <p:sldId id="2174" r:id="rId79"/>
    <p:sldId id="2175" r:id="rId80"/>
    <p:sldId id="2176" r:id="rId81"/>
    <p:sldId id="2177" r:id="rId82"/>
    <p:sldId id="2178" r:id="rId83"/>
    <p:sldId id="2179" r:id="rId84"/>
    <p:sldId id="1617" r:id="rId85"/>
    <p:sldId id="2085" r:id="rId86"/>
    <p:sldId id="1820" r:id="rId87"/>
    <p:sldId id="1618" r:id="rId88"/>
    <p:sldId id="1821" r:id="rId89"/>
    <p:sldId id="1819" r:id="rId90"/>
    <p:sldId id="1822" r:id="rId91"/>
    <p:sldId id="1696" r:id="rId92"/>
    <p:sldId id="2086" r:id="rId93"/>
    <p:sldId id="2087" r:id="rId94"/>
    <p:sldId id="2088" r:id="rId95"/>
    <p:sldId id="2089" r:id="rId96"/>
    <p:sldId id="2090" r:id="rId97"/>
    <p:sldId id="2091" r:id="rId98"/>
    <p:sldId id="2092" r:id="rId99"/>
    <p:sldId id="1619" r:id="rId10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63" userDrawn="1">
          <p15:clr>
            <a:srgbClr val="A4A3A4"/>
          </p15:clr>
        </p15:guide>
        <p15:guide id="2" pos="3863" userDrawn="1">
          <p15:clr>
            <a:srgbClr val="A4A3A4"/>
          </p15:clr>
        </p15:guide>
        <p15:guide id="3" orient="horz" pos="1593"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82B4108-A690-A476-9C8F-5B656B060D58}" name="Chrysa Lamprinakou" initials="CL" userId="S::Chrysa.Lamprinakou@surveycoordination.com::97b82b60-cfd2-465d-8b47-cc1dacd4761a" providerId="AD"/>
  <p188:author id="{8170C40A-23C2-FF4A-8194-816556B769E4}" name="Collins, Nicola" initials="NC" userId="S::Nicola.Collins@cqc.org.uk::f3bf8cb9-0e06-460e-81d8-cf19b1588764" providerId="AD"/>
  <p188:author id="{62855C30-F27B-4AF1-A4D5-31913ABB42B5}" name="Anca Postolache" initials="AP" userId="S::Anca.Postolache@surveycoordination.com::071090b0-dd8b-4af8-b568-9362f129f62d" providerId="AD"/>
  <p188:author id="{C289B148-69CD-F408-ABD0-570112907BB6}" name="Nicola Lawson" initials="NL" userId="S::Nicola.Lawson@cqc.org.uk::54ea8d3a-df9c-4289-9af4-54e9202d4ea8" providerId="AD"/>
  <p188:author id="{175DE54D-B071-8829-1CBE-DDE26626C8D9}" name="James, Alice" initials="AJ" userId="S::alice.james@cqc.org.uk::957c40c3-74fc-4387-b314-23310550a198" providerId="AD"/>
  <p188:author id="{F5254F77-C5AC-F9CB-37B0-EE61F29EF697}" name="Chris Laws" initials="CL" userId="S::Chris.Laws@surveycoordination.com::661b02b2-841c-4d08-a2de-8ae9f1c1cadb" providerId="AD"/>
  <p188:author id="{CACFB889-A907-AAC1-EA10-354E61830DD7}" name="Rupert Brice" initials="RB" userId="S::Rupert.Brice@pickereurope.ac.uk::e7b4ee25-0084-428a-9820-8e2985d3ec0b" providerId="AD"/>
  <p188:author id="{7CFC89B4-3A9B-05AB-D220-C94366093B4F}" name="Amie Hamilton" initials="AH" userId="S::Amie.Hamilton@surveycoordination.com::d2ce4700-4af4-42b5-9fdc-06dee3745fd4" providerId="AD"/>
  <p188:author id="{7D1558C9-17A0-AB6C-296F-01B201B7A63D}" name="Samantha Wakes" initials="SW" userId="S::samantha.wakes@cqc.org.uk::eb4a554e-97b5-4674-af3c-6a9170a6385b" providerId="AD"/>
  <p188:author id="{8A44CAE5-AFAC-B2C6-45F5-DE2AC52CE724}" name="Samantha Guymer" initials="" userId="S::samantha.guymer@surveycoordination.com::a72ea3af-22a1-4fd9-b055-c7f2801cb0b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Tara Poole" initials="TP" lastIdx="66" clrIdx="6">
    <p:extLst>
      <p:ext uri="{19B8F6BF-5375-455C-9EA6-DF929625EA0E}">
        <p15:presenceInfo xmlns:p15="http://schemas.microsoft.com/office/powerpoint/2012/main" userId="S::tara.poole@PickerEurope.ac.uk::ac9b7777-45cb-4d6a-84eb-17c196d9da78" providerId="AD"/>
      </p:ext>
    </p:extLst>
  </p:cmAuthor>
  <p:cmAuthor id="1" name="Laura Tuhou" initials="LT" lastIdx="87" clrIdx="0">
    <p:extLst>
      <p:ext uri="{19B8F6BF-5375-455C-9EA6-DF929625EA0E}">
        <p15:presenceInfo xmlns:p15="http://schemas.microsoft.com/office/powerpoint/2012/main" userId="S::Laura.Tuhou@ipsos.com::94f23cdc-b8ee-45bd-9d0f-7cfa9897fefa" providerId="AD"/>
      </p:ext>
    </p:extLst>
  </p:cmAuthor>
  <p:cmAuthor id="8" name="Caroline Killpack" initials="CK" lastIdx="20" clrIdx="7">
    <p:extLst>
      <p:ext uri="{19B8F6BF-5375-455C-9EA6-DF929625EA0E}">
        <p15:presenceInfo xmlns:p15="http://schemas.microsoft.com/office/powerpoint/2012/main" userId="S-1-5-21-2891863288-2859082394-63186017-3660" providerId="AD"/>
      </p:ext>
    </p:extLst>
  </p:cmAuthor>
  <p:cmAuthor id="2" name="Joanna Barry" initials="JB" lastIdx="269" clrIdx="1">
    <p:extLst>
      <p:ext uri="{19B8F6BF-5375-455C-9EA6-DF929625EA0E}">
        <p15:presenceInfo xmlns:p15="http://schemas.microsoft.com/office/powerpoint/2012/main" userId="S::Joanna.Barry@ipsos.com::29a8d5d1-a248-4d0f-aede-8a2f1cb75251" providerId="AD"/>
      </p:ext>
    </p:extLst>
  </p:cmAuthor>
  <p:cmAuthor id="9" name="James Kramer" initials="JK" lastIdx="16" clrIdx="8">
    <p:extLst>
      <p:ext uri="{19B8F6BF-5375-455C-9EA6-DF929625EA0E}">
        <p15:presenceInfo xmlns:p15="http://schemas.microsoft.com/office/powerpoint/2012/main" userId="S::james.kramer@surveycoordination.com::59522821-30a9-4f92-a075-7e231f89b5b8" providerId="AD"/>
      </p:ext>
    </p:extLst>
  </p:cmAuthor>
  <p:cmAuthor id="3" name="Sylvie Hobden" initials="SH" lastIdx="17" clrIdx="2">
    <p:extLst>
      <p:ext uri="{19B8F6BF-5375-455C-9EA6-DF929625EA0E}">
        <p15:presenceInfo xmlns:p15="http://schemas.microsoft.com/office/powerpoint/2012/main" userId="S::sylvie.hobden@Ipsos.com::6f654f1e-58be-4571-9429-5f7fc25c85b4" providerId="AD"/>
      </p:ext>
    </p:extLst>
  </p:cmAuthor>
  <p:cmAuthor id="10" name="Samantha Guymer" initials="SG" lastIdx="13" clrIdx="9">
    <p:extLst>
      <p:ext uri="{19B8F6BF-5375-455C-9EA6-DF929625EA0E}">
        <p15:presenceInfo xmlns:p15="http://schemas.microsoft.com/office/powerpoint/2012/main" userId="S-1-5-21-2891863288-2859082394-63186017-6626" providerId="AD"/>
      </p:ext>
    </p:extLst>
  </p:cmAuthor>
  <p:cmAuthor id="4" name="Cronin, Amber" initials="CA" lastIdx="6" clrIdx="3">
    <p:extLst>
      <p:ext uri="{19B8F6BF-5375-455C-9EA6-DF929625EA0E}">
        <p15:presenceInfo xmlns:p15="http://schemas.microsoft.com/office/powerpoint/2012/main" userId="S::Amber.Cronin@cqc.org.uk::faed8588-dd98-4d51-99ce-66922e4728b5" providerId="AD"/>
      </p:ext>
    </p:extLst>
  </p:cmAuthor>
  <p:cmAuthor id="11" name="Collins, Nicola" initials="CN" lastIdx="4" clrIdx="10">
    <p:extLst>
      <p:ext uri="{19B8F6BF-5375-455C-9EA6-DF929625EA0E}">
        <p15:presenceInfo xmlns:p15="http://schemas.microsoft.com/office/powerpoint/2012/main" userId="S::Nicola.Collins@cqc.org.uk::f3bf8cb9-0e06-460e-81d8-cf19b1588764" providerId="AD"/>
      </p:ext>
    </p:extLst>
  </p:cmAuthor>
  <p:cmAuthor id="5" name="Sutherland, Christopher" initials="SC" lastIdx="50" clrIdx="4">
    <p:extLst>
      <p:ext uri="{19B8F6BF-5375-455C-9EA6-DF929625EA0E}">
        <p15:presenceInfo xmlns:p15="http://schemas.microsoft.com/office/powerpoint/2012/main" userId="S::Christopher.Sutherland@cqc.org.uk::b8d51e68-209d-4de1-a1f4-35fbc8ca853b" providerId="AD"/>
      </p:ext>
    </p:extLst>
  </p:cmAuthor>
  <p:cmAuthor id="12" name="Peter Stewart-Sandeman" initials="PSS" lastIdx="1" clrIdx="11">
    <p:extLst>
      <p:ext uri="{19B8F6BF-5375-455C-9EA6-DF929625EA0E}">
        <p15:presenceInfo xmlns:p15="http://schemas.microsoft.com/office/powerpoint/2012/main" userId="S-1-5-21-2891863288-2859082394-63186017-5930" providerId="AD"/>
      </p:ext>
    </p:extLst>
  </p:cmAuthor>
  <p:cmAuthor id="6" name="Emily Boxell" initials="EB" lastIdx="9" clrIdx="5">
    <p:extLst>
      <p:ext uri="{19B8F6BF-5375-455C-9EA6-DF929625EA0E}">
        <p15:presenceInfo xmlns:p15="http://schemas.microsoft.com/office/powerpoint/2012/main" userId="S::emily.boxell@surveycoordination.com::4185b05d-8fe4-47d6-ab37-d8340623909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D276A"/>
    <a:srgbClr val="FFFFFF"/>
    <a:srgbClr val="6B2768"/>
    <a:srgbClr val="D9D9D9"/>
    <a:srgbClr val="756382"/>
    <a:srgbClr val="746280"/>
    <a:srgbClr val="2F469C"/>
    <a:srgbClr val="EDEDED"/>
    <a:srgbClr val="000000"/>
    <a:srgbClr val="FF7C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autoAdjust="0"/>
    <p:restoredTop sz="94673" autoAdjust="0"/>
  </p:normalViewPr>
  <p:slideViewPr>
    <p:cSldViewPr snapToGrid="0">
      <p:cViewPr varScale="1">
        <p:scale>
          <a:sx n="87" d="100"/>
          <a:sy n="87" d="100"/>
        </p:scale>
        <p:origin x="422" y="67"/>
      </p:cViewPr>
      <p:guideLst>
        <p:guide orient="horz" pos="663"/>
        <p:guide pos="3863"/>
        <p:guide orient="horz" pos="1593"/>
      </p:guideLst>
    </p:cSldViewPr>
  </p:slideViewPr>
  <p:outlineViewPr>
    <p:cViewPr>
      <p:scale>
        <a:sx n="33" d="100"/>
        <a:sy n="33" d="100"/>
      </p:scale>
      <p:origin x="0" y="-8118"/>
    </p:cViewPr>
  </p:outlineViewPr>
  <p:notesTextViewPr>
    <p:cViewPr>
      <p:scale>
        <a:sx n="3" d="2"/>
        <a:sy n="3" d="2"/>
      </p:scale>
      <p:origin x="0" y="0"/>
    </p:cViewPr>
  </p:notesTextViewPr>
  <p:sorterViewPr>
    <p:cViewPr>
      <p:scale>
        <a:sx n="100" d="100"/>
        <a:sy n="100"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6" Type="http://schemas.openxmlformats.org/officeDocument/2006/relationships/slide" Target="slides/slide11.xml"/><Relationship Id="rId107" Type="http://schemas.openxmlformats.org/officeDocument/2006/relationships/tableStyles" Target="tableStyles.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handoutMaster" Target="handoutMasters/handoutMaster1.xml"/><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commentAuthors" Target="commentAuthors.xml"/><Relationship Id="rId108" Type="http://schemas.microsoft.com/office/2018/10/relationships/authors" Target="author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theme" Target="theme/theme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presProps" Target="presProps.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image" Target="../media/image15.png"/></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3.xml"/><Relationship Id="rId1" Type="http://schemas.microsoft.com/office/2011/relationships/chartStyle" Target="style3.xml"/></Relationships>
</file>

<file path=ppt/charts/_rels/chart11.xml.rels><?xml version="1.0" encoding="UTF-8" standalone="yes"?>
<Relationships xmlns="http://schemas.openxmlformats.org/package/2006/relationships"><Relationship Id="rId2" Type="http://schemas.openxmlformats.org/officeDocument/2006/relationships/package" Target="../embeddings/Microsoft_Excel_Worksheet10.xlsx"/><Relationship Id="rId1" Type="http://schemas.openxmlformats.org/officeDocument/2006/relationships/image" Target="../media/image15.png"/></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image" Target="../media/image15.png"/></Relationships>
</file>

<file path=ppt/charts/_rels/chart13.xml.rels><?xml version="1.0" encoding="UTF-8" standalone="yes"?>
<Relationships xmlns="http://schemas.openxmlformats.org/package/2006/relationships"><Relationship Id="rId2" Type="http://schemas.openxmlformats.org/officeDocument/2006/relationships/package" Target="../embeddings/Microsoft_Excel_Worksheet12.xlsx"/><Relationship Id="rId1" Type="http://schemas.openxmlformats.org/officeDocument/2006/relationships/image" Target="../media/image15.png"/></Relationships>
</file>

<file path=ppt/charts/_rels/chart14.xml.rels><?xml version="1.0" encoding="UTF-8" standalone="yes"?>
<Relationships xmlns="http://schemas.openxmlformats.org/package/2006/relationships"><Relationship Id="rId2" Type="http://schemas.openxmlformats.org/officeDocument/2006/relationships/package" Target="../embeddings/Microsoft_Excel_Worksheet13.xlsx"/><Relationship Id="rId1" Type="http://schemas.openxmlformats.org/officeDocument/2006/relationships/image" Target="../media/image15.png"/></Relationships>
</file>

<file path=ppt/charts/_rels/chart15.xml.rels><?xml version="1.0" encoding="UTF-8" standalone="yes"?>
<Relationships xmlns="http://schemas.openxmlformats.org/package/2006/relationships"><Relationship Id="rId2" Type="http://schemas.openxmlformats.org/officeDocument/2006/relationships/package" Target="../embeddings/Microsoft_Excel_Worksheet14.xlsx"/><Relationship Id="rId1" Type="http://schemas.openxmlformats.org/officeDocument/2006/relationships/image" Target="../media/image15.png"/></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4.xml"/><Relationship Id="rId1" Type="http://schemas.microsoft.com/office/2011/relationships/chartStyle" Target="style4.xml"/></Relationships>
</file>

<file path=ppt/charts/_rels/chart17.xml.rels><?xml version="1.0" encoding="UTF-8" standalone="yes"?>
<Relationships xmlns="http://schemas.openxmlformats.org/package/2006/relationships"><Relationship Id="rId2" Type="http://schemas.openxmlformats.org/officeDocument/2006/relationships/package" Target="../embeddings/Microsoft_Excel_Worksheet16.xlsx"/><Relationship Id="rId1" Type="http://schemas.openxmlformats.org/officeDocument/2006/relationships/image" Target="../media/image15.png"/></Relationships>
</file>

<file path=ppt/charts/_rels/chart18.xml.rels><?xml version="1.0" encoding="UTF-8" standalone="yes"?>
<Relationships xmlns="http://schemas.openxmlformats.org/package/2006/relationships"><Relationship Id="rId2" Type="http://schemas.openxmlformats.org/officeDocument/2006/relationships/package" Target="../embeddings/Microsoft_Excel_Worksheet17.xlsx"/><Relationship Id="rId1" Type="http://schemas.openxmlformats.org/officeDocument/2006/relationships/image" Target="../media/image15.png"/></Relationships>
</file>

<file path=ppt/charts/_rels/chart19.xml.rels><?xml version="1.0" encoding="UTF-8" standalone="yes"?>
<Relationships xmlns="http://schemas.openxmlformats.org/package/2006/relationships"><Relationship Id="rId2" Type="http://schemas.openxmlformats.org/officeDocument/2006/relationships/package" Target="../embeddings/Microsoft_Excel_Worksheet18.xlsx"/><Relationship Id="rId1" Type="http://schemas.openxmlformats.org/officeDocument/2006/relationships/image" Target="../media/image15.png"/></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20.xml.rels><?xml version="1.0" encoding="UTF-8" standalone="yes"?>
<Relationships xmlns="http://schemas.openxmlformats.org/package/2006/relationships"><Relationship Id="rId2" Type="http://schemas.openxmlformats.org/officeDocument/2006/relationships/package" Target="../embeddings/Microsoft_Excel_Worksheet19.xlsx"/><Relationship Id="rId1" Type="http://schemas.openxmlformats.org/officeDocument/2006/relationships/image" Target="../media/image15.png"/></Relationships>
</file>

<file path=ppt/charts/_rels/chart21.xml.rels><?xml version="1.0" encoding="UTF-8" standalone="yes"?>
<Relationships xmlns="http://schemas.openxmlformats.org/package/2006/relationships"><Relationship Id="rId2" Type="http://schemas.openxmlformats.org/officeDocument/2006/relationships/package" Target="../embeddings/Microsoft_Excel_Worksheet20.xlsx"/><Relationship Id="rId1" Type="http://schemas.openxmlformats.org/officeDocument/2006/relationships/image" Target="../media/image15.png"/></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5.xml"/><Relationship Id="rId1" Type="http://schemas.microsoft.com/office/2011/relationships/chartStyle" Target="style5.xml"/></Relationships>
</file>

<file path=ppt/charts/_rels/chart23.xml.rels><?xml version="1.0" encoding="UTF-8" standalone="yes"?>
<Relationships xmlns="http://schemas.openxmlformats.org/package/2006/relationships"><Relationship Id="rId2" Type="http://schemas.openxmlformats.org/officeDocument/2006/relationships/package" Target="../embeddings/Microsoft_Excel_Worksheet22.xlsx"/><Relationship Id="rId1" Type="http://schemas.openxmlformats.org/officeDocument/2006/relationships/image" Target="../media/image15.png"/></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6.xml"/><Relationship Id="rId1" Type="http://schemas.microsoft.com/office/2011/relationships/chartStyle" Target="style6.xml"/></Relationships>
</file>

<file path=ppt/charts/_rels/chart25.xml.rels><?xml version="1.0" encoding="UTF-8" standalone="yes"?>
<Relationships xmlns="http://schemas.openxmlformats.org/package/2006/relationships"><Relationship Id="rId2" Type="http://schemas.openxmlformats.org/officeDocument/2006/relationships/package" Target="../embeddings/Microsoft_Excel_Worksheet24.xlsx"/><Relationship Id="rId1" Type="http://schemas.openxmlformats.org/officeDocument/2006/relationships/image" Target="../media/image15.png"/></Relationships>
</file>

<file path=ppt/charts/_rels/chart26.xml.rels><?xml version="1.0" encoding="UTF-8" standalone="yes"?>
<Relationships xmlns="http://schemas.openxmlformats.org/package/2006/relationships"><Relationship Id="rId2" Type="http://schemas.openxmlformats.org/officeDocument/2006/relationships/package" Target="../embeddings/Microsoft_Excel_Worksheet25.xlsx"/><Relationship Id="rId1" Type="http://schemas.openxmlformats.org/officeDocument/2006/relationships/image" Target="../media/image15.png"/></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7.xml"/><Relationship Id="rId1" Type="http://schemas.microsoft.com/office/2011/relationships/chartStyle" Target="style7.xml"/></Relationships>
</file>

<file path=ppt/charts/_rels/chart28.xml.rels><?xml version="1.0" encoding="UTF-8" standalone="yes"?>
<Relationships xmlns="http://schemas.openxmlformats.org/package/2006/relationships"><Relationship Id="rId2" Type="http://schemas.openxmlformats.org/officeDocument/2006/relationships/package" Target="../embeddings/Microsoft_Excel_Worksheet27.xlsx"/><Relationship Id="rId1" Type="http://schemas.openxmlformats.org/officeDocument/2006/relationships/image" Target="../media/image15.png"/></Relationships>
</file>

<file path=ppt/charts/_rels/chart29.xml.rels><?xml version="1.0" encoding="UTF-8" standalone="yes"?>
<Relationships xmlns="http://schemas.openxmlformats.org/package/2006/relationships"><Relationship Id="rId2" Type="http://schemas.openxmlformats.org/officeDocument/2006/relationships/package" Target="../embeddings/Microsoft_Excel_Worksheet28.xlsx"/><Relationship Id="rId1" Type="http://schemas.openxmlformats.org/officeDocument/2006/relationships/image" Target="../media/image15.png"/></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8.xml"/><Relationship Id="rId1" Type="http://schemas.microsoft.com/office/2011/relationships/chartStyle" Target="style8.xml"/></Relationships>
</file>

<file path=ppt/charts/_rels/chart31.xml.rels><?xml version="1.0" encoding="UTF-8" standalone="yes"?>
<Relationships xmlns="http://schemas.openxmlformats.org/package/2006/relationships"><Relationship Id="rId2" Type="http://schemas.openxmlformats.org/officeDocument/2006/relationships/package" Target="../embeddings/Microsoft_Excel_Worksheet30.xlsx"/><Relationship Id="rId1" Type="http://schemas.openxmlformats.org/officeDocument/2006/relationships/image" Target="../media/image15.png"/></Relationships>
</file>

<file path=ppt/charts/_rels/chart32.xml.rels><?xml version="1.0" encoding="UTF-8" standalone="yes"?>
<Relationships xmlns="http://schemas.openxmlformats.org/package/2006/relationships"><Relationship Id="rId2" Type="http://schemas.openxmlformats.org/officeDocument/2006/relationships/package" Target="../embeddings/Microsoft_Excel_Worksheet31.xlsx"/><Relationship Id="rId1" Type="http://schemas.openxmlformats.org/officeDocument/2006/relationships/image" Target="../media/image15.png"/></Relationships>
</file>

<file path=ppt/charts/_rels/chart33.xml.rels><?xml version="1.0" encoding="UTF-8" standalone="yes"?>
<Relationships xmlns="http://schemas.openxmlformats.org/package/2006/relationships"><Relationship Id="rId2" Type="http://schemas.openxmlformats.org/officeDocument/2006/relationships/package" Target="../embeddings/Microsoft_Excel_Worksheet32.xlsx"/><Relationship Id="rId1" Type="http://schemas.openxmlformats.org/officeDocument/2006/relationships/image" Target="../media/image15.png"/></Relationships>
</file>

<file path=ppt/charts/_rels/chart34.xml.rels><?xml version="1.0" encoding="UTF-8" standalone="yes"?>
<Relationships xmlns="http://schemas.openxmlformats.org/package/2006/relationships"><Relationship Id="rId2" Type="http://schemas.openxmlformats.org/officeDocument/2006/relationships/package" Target="../embeddings/Microsoft_Excel_Worksheet33.xlsx"/><Relationship Id="rId1" Type="http://schemas.openxmlformats.org/officeDocument/2006/relationships/image" Target="../media/image15.png"/></Relationships>
</file>

<file path=ppt/charts/_rels/chart35.xml.rels><?xml version="1.0" encoding="UTF-8" standalone="yes"?>
<Relationships xmlns="http://schemas.openxmlformats.org/package/2006/relationships"><Relationship Id="rId2" Type="http://schemas.openxmlformats.org/officeDocument/2006/relationships/package" Target="../embeddings/Microsoft_Excel_Worksheet34.xlsx"/><Relationship Id="rId1" Type="http://schemas.openxmlformats.org/officeDocument/2006/relationships/image" Target="../media/image15.png"/></Relationships>
</file>

<file path=ppt/charts/_rels/chart36.xml.rels><?xml version="1.0" encoding="UTF-8" standalone="yes"?>
<Relationships xmlns="http://schemas.openxmlformats.org/package/2006/relationships"><Relationship Id="rId3" Type="http://schemas.openxmlformats.org/officeDocument/2006/relationships/package" Target="../embeddings/Microsoft_Excel_Worksheet35.xlsx"/><Relationship Id="rId2" Type="http://schemas.microsoft.com/office/2011/relationships/chartColorStyle" Target="colors9.xml"/><Relationship Id="rId1" Type="http://schemas.microsoft.com/office/2011/relationships/chartStyle" Target="style9.xml"/></Relationships>
</file>

<file path=ppt/charts/_rels/chart37.xml.rels><?xml version="1.0" encoding="UTF-8" standalone="yes"?>
<Relationships xmlns="http://schemas.openxmlformats.org/package/2006/relationships"><Relationship Id="rId2" Type="http://schemas.openxmlformats.org/officeDocument/2006/relationships/package" Target="../embeddings/Microsoft_Excel_Worksheet36.xlsx"/><Relationship Id="rId1" Type="http://schemas.openxmlformats.org/officeDocument/2006/relationships/image" Target="../media/image15.png"/></Relationships>
</file>

<file path=ppt/charts/_rels/chart38.xml.rels><?xml version="1.0" encoding="UTF-8" standalone="yes"?>
<Relationships xmlns="http://schemas.openxmlformats.org/package/2006/relationships"><Relationship Id="rId2" Type="http://schemas.openxmlformats.org/officeDocument/2006/relationships/package" Target="../embeddings/Microsoft_Excel_Worksheet37.xlsx"/><Relationship Id="rId1" Type="http://schemas.openxmlformats.org/officeDocument/2006/relationships/image" Target="../media/image15.png"/></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10.xml"/><Relationship Id="rId1" Type="http://schemas.microsoft.com/office/2011/relationships/chartStyle" Target="style10.xml"/></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image" Target="../media/image15.png"/></Relationships>
</file>

<file path=ppt/charts/_rels/chart40.xml.rels><?xml version="1.0" encoding="UTF-8" standalone="yes"?>
<Relationships xmlns="http://schemas.openxmlformats.org/package/2006/relationships"><Relationship Id="rId2" Type="http://schemas.openxmlformats.org/officeDocument/2006/relationships/package" Target="../embeddings/Microsoft_Excel_Worksheet39.xlsx"/><Relationship Id="rId1" Type="http://schemas.openxmlformats.org/officeDocument/2006/relationships/image" Target="../media/image15.png"/></Relationships>
</file>

<file path=ppt/charts/_rels/chart41.xml.rels><?xml version="1.0" encoding="UTF-8" standalone="yes"?>
<Relationships xmlns="http://schemas.openxmlformats.org/package/2006/relationships"><Relationship Id="rId2" Type="http://schemas.openxmlformats.org/officeDocument/2006/relationships/package" Target="../embeddings/Microsoft_Excel_Worksheet40.xlsx"/><Relationship Id="rId1" Type="http://schemas.openxmlformats.org/officeDocument/2006/relationships/image" Target="../media/image15.png"/></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11.xml"/><Relationship Id="rId1" Type="http://schemas.microsoft.com/office/2011/relationships/chartStyle" Target="style11.xml"/></Relationships>
</file>

<file path=ppt/charts/_rels/chart43.xml.rels><?xml version="1.0" encoding="UTF-8" standalone="yes"?>
<Relationships xmlns="http://schemas.openxmlformats.org/package/2006/relationships"><Relationship Id="rId2" Type="http://schemas.openxmlformats.org/officeDocument/2006/relationships/package" Target="../embeddings/Microsoft_Excel_Worksheet42.xlsx"/><Relationship Id="rId1" Type="http://schemas.openxmlformats.org/officeDocument/2006/relationships/image" Target="../media/image15.png"/></Relationships>
</file>

<file path=ppt/charts/_rels/chart44.xml.rels><?xml version="1.0" encoding="UTF-8" standalone="yes"?>
<Relationships xmlns="http://schemas.openxmlformats.org/package/2006/relationships"><Relationship Id="rId3" Type="http://schemas.openxmlformats.org/officeDocument/2006/relationships/package" Target="../embeddings/Microsoft_Excel_Worksheet43.xlsx"/><Relationship Id="rId2" Type="http://schemas.microsoft.com/office/2011/relationships/chartColorStyle" Target="colors12.xml"/><Relationship Id="rId1" Type="http://schemas.microsoft.com/office/2011/relationships/chartStyle" Target="style12.xml"/></Relationships>
</file>

<file path=ppt/charts/_rels/chart45.xml.rels><?xml version="1.0" encoding="UTF-8" standalone="yes"?>
<Relationships xmlns="http://schemas.openxmlformats.org/package/2006/relationships"><Relationship Id="rId2" Type="http://schemas.openxmlformats.org/officeDocument/2006/relationships/package" Target="../embeddings/Microsoft_Excel_Worksheet44.xlsx"/><Relationship Id="rId1" Type="http://schemas.openxmlformats.org/officeDocument/2006/relationships/image" Target="../media/image15.png"/></Relationships>
</file>

<file path=ppt/charts/_rels/chart46.xml.rels><?xml version="1.0" encoding="UTF-8" standalone="yes"?>
<Relationships xmlns="http://schemas.openxmlformats.org/package/2006/relationships"><Relationship Id="rId1" Type="http://schemas.openxmlformats.org/officeDocument/2006/relationships/package" Target="../embeddings/Microsoft_Excel_Worksheet45.xlsx"/></Relationships>
</file>

<file path=ppt/charts/_rels/chart47.xml.rels><?xml version="1.0" encoding="UTF-8" standalone="yes"?>
<Relationships xmlns="http://schemas.openxmlformats.org/package/2006/relationships"><Relationship Id="rId1" Type="http://schemas.openxmlformats.org/officeDocument/2006/relationships/package" Target="../embeddings/Microsoft_Excel_Worksheet46.xlsx"/></Relationships>
</file>

<file path=ppt/charts/_rels/chart48.xml.rels><?xml version="1.0" encoding="UTF-8" standalone="yes"?>
<Relationships xmlns="http://schemas.openxmlformats.org/package/2006/relationships"><Relationship Id="rId1" Type="http://schemas.openxmlformats.org/officeDocument/2006/relationships/package" Target="../embeddings/Microsoft_Excel_Worksheet47.xlsx"/></Relationships>
</file>

<file path=ppt/charts/_rels/chart49.xml.rels><?xml version="1.0" encoding="UTF-8" standalone="yes"?>
<Relationships xmlns="http://schemas.openxmlformats.org/package/2006/relationships"><Relationship Id="rId1" Type="http://schemas.openxmlformats.org/officeDocument/2006/relationships/package" Target="../embeddings/Microsoft_Excel_Worksheet48.xlsx"/></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image" Target="../media/image15.png"/></Relationships>
</file>

<file path=ppt/charts/_rels/chart50.xml.rels><?xml version="1.0" encoding="UTF-8" standalone="yes"?>
<Relationships xmlns="http://schemas.openxmlformats.org/package/2006/relationships"><Relationship Id="rId1" Type="http://schemas.openxmlformats.org/officeDocument/2006/relationships/package" Target="../embeddings/Microsoft_Excel_Worksheet49.xlsx"/></Relationships>
</file>

<file path=ppt/charts/_rels/chart51.xml.rels><?xml version="1.0" encoding="UTF-8" standalone="yes"?>
<Relationships xmlns="http://schemas.openxmlformats.org/package/2006/relationships"><Relationship Id="rId1" Type="http://schemas.openxmlformats.org/officeDocument/2006/relationships/package" Target="../embeddings/Microsoft_Excel_Worksheet50.xlsx"/></Relationships>
</file>

<file path=ppt/charts/_rels/chart52.xml.rels><?xml version="1.0" encoding="UTF-8" standalone="yes"?>
<Relationships xmlns="http://schemas.openxmlformats.org/package/2006/relationships"><Relationship Id="rId1" Type="http://schemas.openxmlformats.org/officeDocument/2006/relationships/package" Target="../embeddings/Microsoft_Excel_Worksheet51.xlsx"/></Relationships>
</file>

<file path=ppt/charts/_rels/chart53.xml.rels><?xml version="1.0" encoding="UTF-8" standalone="yes"?>
<Relationships xmlns="http://schemas.openxmlformats.org/package/2006/relationships"><Relationship Id="rId1" Type="http://schemas.openxmlformats.org/officeDocument/2006/relationships/package" Target="../embeddings/Microsoft_Excel_Worksheet52.xlsx"/></Relationships>
</file>

<file path=ppt/charts/_rels/chart54.xml.rels><?xml version="1.0" encoding="UTF-8" standalone="yes"?>
<Relationships xmlns="http://schemas.openxmlformats.org/package/2006/relationships"><Relationship Id="rId1" Type="http://schemas.openxmlformats.org/officeDocument/2006/relationships/package" Target="../embeddings/Microsoft_Excel_Worksheet53.xlsx"/></Relationships>
</file>

<file path=ppt/charts/_rels/chart55.xml.rels><?xml version="1.0" encoding="UTF-8" standalone="yes"?>
<Relationships xmlns="http://schemas.openxmlformats.org/package/2006/relationships"><Relationship Id="rId1" Type="http://schemas.openxmlformats.org/officeDocument/2006/relationships/package" Target="../embeddings/Microsoft_Excel_Worksheet54.xlsx"/></Relationships>
</file>

<file path=ppt/charts/_rels/chart56.xml.rels><?xml version="1.0" encoding="UTF-8" standalone="yes"?>
<Relationships xmlns="http://schemas.openxmlformats.org/package/2006/relationships"><Relationship Id="rId1" Type="http://schemas.openxmlformats.org/officeDocument/2006/relationships/package" Target="../embeddings/Microsoft_Excel_Worksheet55.xlsx"/></Relationships>
</file>

<file path=ppt/charts/_rels/chart57.xml.rels><?xml version="1.0" encoding="UTF-8" standalone="yes"?>
<Relationships xmlns="http://schemas.openxmlformats.org/package/2006/relationships"><Relationship Id="rId1" Type="http://schemas.openxmlformats.org/officeDocument/2006/relationships/package" Target="../embeddings/Microsoft_Excel_Worksheet56.xlsx"/></Relationships>
</file>

<file path=ppt/charts/_rels/chart58.xml.rels><?xml version="1.0" encoding="UTF-8" standalone="yes"?>
<Relationships xmlns="http://schemas.openxmlformats.org/package/2006/relationships"><Relationship Id="rId1" Type="http://schemas.openxmlformats.org/officeDocument/2006/relationships/package" Target="../embeddings/Microsoft_Excel_Worksheet57.xlsx"/></Relationships>
</file>

<file path=ppt/charts/_rels/chart59.xml.rels><?xml version="1.0" encoding="UTF-8" standalone="yes"?>
<Relationships xmlns="http://schemas.openxmlformats.org/package/2006/relationships"><Relationship Id="rId1" Type="http://schemas.openxmlformats.org/officeDocument/2006/relationships/package" Target="../embeddings/Microsoft_Excel_Worksheet58.xlsx"/></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image" Target="../media/image15.png"/></Relationships>
</file>

<file path=ppt/charts/_rels/chart60.xml.rels><?xml version="1.0" encoding="UTF-8" standalone="yes"?>
<Relationships xmlns="http://schemas.openxmlformats.org/package/2006/relationships"><Relationship Id="rId1" Type="http://schemas.openxmlformats.org/officeDocument/2006/relationships/package" Target="../embeddings/Microsoft_Excel_Worksheet59.xlsx"/></Relationships>
</file>

<file path=ppt/charts/_rels/chart61.xml.rels><?xml version="1.0" encoding="UTF-8" standalone="yes"?>
<Relationships xmlns="http://schemas.openxmlformats.org/package/2006/relationships"><Relationship Id="rId1" Type="http://schemas.openxmlformats.org/officeDocument/2006/relationships/package" Target="../embeddings/Microsoft_Excel_Worksheet60.xlsx"/></Relationships>
</file>

<file path=ppt/charts/_rels/chart62.xml.rels><?xml version="1.0" encoding="UTF-8" standalone="yes"?>
<Relationships xmlns="http://schemas.openxmlformats.org/package/2006/relationships"><Relationship Id="rId1" Type="http://schemas.openxmlformats.org/officeDocument/2006/relationships/package" Target="../embeddings/Microsoft_Excel_Worksheet61.xlsx"/></Relationships>
</file>

<file path=ppt/charts/_rels/chart63.xml.rels><?xml version="1.0" encoding="UTF-8" standalone="yes"?>
<Relationships xmlns="http://schemas.openxmlformats.org/package/2006/relationships"><Relationship Id="rId1" Type="http://schemas.openxmlformats.org/officeDocument/2006/relationships/package" Target="../embeddings/Microsoft_Excel_Worksheet62.xlsx"/></Relationships>
</file>

<file path=ppt/charts/_rels/chart64.xml.rels><?xml version="1.0" encoding="UTF-8" standalone="yes"?>
<Relationships xmlns="http://schemas.openxmlformats.org/package/2006/relationships"><Relationship Id="rId1" Type="http://schemas.openxmlformats.org/officeDocument/2006/relationships/package" Target="../embeddings/Microsoft_Excel_Worksheet63.xlsx"/></Relationships>
</file>

<file path=ppt/charts/_rels/chart65.xml.rels><?xml version="1.0" encoding="UTF-8" standalone="yes"?>
<Relationships xmlns="http://schemas.openxmlformats.org/package/2006/relationships"><Relationship Id="rId1" Type="http://schemas.openxmlformats.org/officeDocument/2006/relationships/package" Target="../embeddings/Microsoft_Excel_Worksheet64.xlsx"/></Relationships>
</file>

<file path=ppt/charts/_rels/chart66.xml.rels><?xml version="1.0" encoding="UTF-8" standalone="yes"?>
<Relationships xmlns="http://schemas.openxmlformats.org/package/2006/relationships"><Relationship Id="rId1" Type="http://schemas.openxmlformats.org/officeDocument/2006/relationships/package" Target="../embeddings/Microsoft_Excel_Worksheet65.xlsx"/></Relationships>
</file>

<file path=ppt/charts/_rels/chart67.xml.rels><?xml version="1.0" encoding="UTF-8" standalone="yes"?>
<Relationships xmlns="http://schemas.openxmlformats.org/package/2006/relationships"><Relationship Id="rId1" Type="http://schemas.openxmlformats.org/officeDocument/2006/relationships/package" Target="../embeddings/Microsoft_Excel_Worksheet66.xlsx"/></Relationships>
</file>

<file path=ppt/charts/_rels/chart68.xml.rels><?xml version="1.0" encoding="UTF-8" standalone="yes"?>
<Relationships xmlns="http://schemas.openxmlformats.org/package/2006/relationships"><Relationship Id="rId1" Type="http://schemas.openxmlformats.org/officeDocument/2006/relationships/package" Target="../embeddings/Microsoft_Excel_Worksheet67.xlsx"/></Relationships>
</file>

<file path=ppt/charts/_rels/chart69.xml.rels><?xml version="1.0" encoding="UTF-8" standalone="yes"?>
<Relationships xmlns="http://schemas.openxmlformats.org/package/2006/relationships"><Relationship Id="rId1" Type="http://schemas.openxmlformats.org/officeDocument/2006/relationships/package" Target="../embeddings/Microsoft_Excel_Worksheet68.xlsx"/></Relationships>
</file>

<file path=ppt/charts/_rels/chart7.xml.rels><?xml version="1.0" encoding="UTF-8" standalone="yes"?>
<Relationships xmlns="http://schemas.openxmlformats.org/package/2006/relationships"><Relationship Id="rId2" Type="http://schemas.openxmlformats.org/officeDocument/2006/relationships/package" Target="../embeddings/Microsoft_Excel_Worksheet6.xlsx"/><Relationship Id="rId1" Type="http://schemas.openxmlformats.org/officeDocument/2006/relationships/image" Target="../media/image15.png"/></Relationships>
</file>

<file path=ppt/charts/_rels/chart70.xml.rels><?xml version="1.0" encoding="UTF-8" standalone="yes"?>
<Relationships xmlns="http://schemas.openxmlformats.org/package/2006/relationships"><Relationship Id="rId1" Type="http://schemas.openxmlformats.org/officeDocument/2006/relationships/package" Target="../embeddings/Microsoft_Excel_Worksheet69.xlsx"/></Relationships>
</file>

<file path=ppt/charts/_rels/chart71.xml.rels><?xml version="1.0" encoding="UTF-8" standalone="yes"?>
<Relationships xmlns="http://schemas.openxmlformats.org/package/2006/relationships"><Relationship Id="rId1" Type="http://schemas.openxmlformats.org/officeDocument/2006/relationships/package" Target="../embeddings/Microsoft_Excel_Worksheet70.xlsx"/></Relationships>
</file>

<file path=ppt/charts/_rels/chart72.xml.rels><?xml version="1.0" encoding="UTF-8" standalone="yes"?>
<Relationships xmlns="http://schemas.openxmlformats.org/package/2006/relationships"><Relationship Id="rId1" Type="http://schemas.openxmlformats.org/officeDocument/2006/relationships/package" Target="../embeddings/Microsoft_Excel_Worksheet71.xlsx"/></Relationships>
</file>

<file path=ppt/charts/_rels/chart73.xml.rels><?xml version="1.0" encoding="UTF-8" standalone="yes"?>
<Relationships xmlns="http://schemas.openxmlformats.org/package/2006/relationships"><Relationship Id="rId1" Type="http://schemas.openxmlformats.org/officeDocument/2006/relationships/package" Target="../embeddings/Microsoft_Excel_Worksheet72.xlsx"/></Relationships>
</file>

<file path=ppt/charts/_rels/chart74.xml.rels><?xml version="1.0" encoding="UTF-8" standalone="yes"?>
<Relationships xmlns="http://schemas.openxmlformats.org/package/2006/relationships"><Relationship Id="rId1" Type="http://schemas.openxmlformats.org/officeDocument/2006/relationships/package" Target="../embeddings/Microsoft_Excel_Worksheet73.xlsx"/></Relationships>
</file>

<file path=ppt/charts/_rels/chart75.xml.rels><?xml version="1.0" encoding="UTF-8" standalone="yes"?>
<Relationships xmlns="http://schemas.openxmlformats.org/package/2006/relationships"><Relationship Id="rId1" Type="http://schemas.openxmlformats.org/officeDocument/2006/relationships/package" Target="../embeddings/Microsoft_Excel_Worksheet74.xlsx"/></Relationships>
</file>

<file path=ppt/charts/_rels/chart76.xml.rels><?xml version="1.0" encoding="UTF-8" standalone="yes"?>
<Relationships xmlns="http://schemas.openxmlformats.org/package/2006/relationships"><Relationship Id="rId1" Type="http://schemas.openxmlformats.org/officeDocument/2006/relationships/package" Target="../embeddings/Microsoft_Excel_Worksheet75.xlsx"/></Relationships>
</file>

<file path=ppt/charts/_rels/chart77.xml.rels><?xml version="1.0" encoding="UTF-8" standalone="yes"?>
<Relationships xmlns="http://schemas.openxmlformats.org/package/2006/relationships"><Relationship Id="rId1" Type="http://schemas.openxmlformats.org/officeDocument/2006/relationships/package" Target="../embeddings/Microsoft_Excel_Worksheet76.xlsx"/></Relationships>
</file>

<file path=ppt/charts/_rels/chart78.xml.rels><?xml version="1.0" encoding="UTF-8" standalone="yes"?>
<Relationships xmlns="http://schemas.openxmlformats.org/package/2006/relationships"><Relationship Id="rId1" Type="http://schemas.openxmlformats.org/officeDocument/2006/relationships/package" Target="../embeddings/Microsoft_Excel_Worksheet77.xlsx"/></Relationships>
</file>

<file path=ppt/charts/_rels/chart79.xml.rels><?xml version="1.0" encoding="UTF-8" standalone="yes"?>
<Relationships xmlns="http://schemas.openxmlformats.org/package/2006/relationships"><Relationship Id="rId1" Type="http://schemas.openxmlformats.org/officeDocument/2006/relationships/package" Target="../embeddings/Microsoft_Excel_Worksheet78.xlsx"/></Relationships>
</file>

<file path=ppt/charts/_rels/chart8.xml.rels><?xml version="1.0" encoding="UTF-8" standalone="yes"?>
<Relationships xmlns="http://schemas.openxmlformats.org/package/2006/relationships"><Relationship Id="rId2" Type="http://schemas.openxmlformats.org/officeDocument/2006/relationships/package" Target="../embeddings/Microsoft_Excel_Worksheet7.xlsx"/><Relationship Id="rId1" Type="http://schemas.openxmlformats.org/officeDocument/2006/relationships/image" Target="../media/image15.png"/></Relationships>
</file>

<file path=ppt/charts/_rels/chart80.xml.rels><?xml version="1.0" encoding="UTF-8" standalone="yes"?>
<Relationships xmlns="http://schemas.openxmlformats.org/package/2006/relationships"><Relationship Id="rId1" Type="http://schemas.openxmlformats.org/officeDocument/2006/relationships/package" Target="../embeddings/Microsoft_Excel_Worksheet79.xlsx"/></Relationships>
</file>

<file path=ppt/charts/_rels/chart9.xml.rels><?xml version="1.0" encoding="UTF-8" standalone="yes"?>
<Relationships xmlns="http://schemas.openxmlformats.org/package/2006/relationships"><Relationship Id="rId2" Type="http://schemas.openxmlformats.org/officeDocument/2006/relationships/package" Target="../embeddings/Microsoft_Excel_Worksheet8.xlsx"/><Relationship Id="rId1" Type="http://schemas.openxmlformats.org/officeDocument/2006/relationships/image" Target="../media/image15.png"/></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468798708528167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4.8885656078802047</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0.15259897145848189</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2.615299605711721</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0.24077375358300657</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6.2030290007401749</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6.348814382194548</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217137681159421"/>
                  <c:y val="-1.3248719661545312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Q6.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While waiting, between your assessment with the NHS mental health team and your first appointment for treatment, were you offered support with your mental health?</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Your Trust</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5292-4ADE-9B4E-D8614D9C0935}"/>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Your Trust</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5.6881209507099033</c:v>
                </c:pt>
                <c:pt idx="1">
                  <c:v>5.8681596674761964</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5292-4ADE-9B4E-D8614D9C0935}"/>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Your Trust</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5.9664381056104263</c:v>
                </c:pt>
                <c:pt idx="3">
                  <c:v>6.0344058055268643</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5292-4ADE-9B4E-D8614D9C0935}"/>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Your Trust</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6.0778615062723622</c:v>
                </c:pt>
                <c:pt idx="5">
                  <c:v>6.0865401174506806</c:v>
                </c:pt>
                <c:pt idx="6">
                  <c:v>6.1789452043753661</c:v>
                </c:pt>
                <c:pt idx="7">
                  <c:v>6.2356151502119364</c:v>
                </c:pt>
                <c:pt idx="8">
                  <c:v>6.2356509792948076</c:v>
                </c:pt>
                <c:pt idx="9">
                  <c:v>6.2382142708312696</c:v>
                </c:pt>
                <c:pt idx="10">
                  <c:v>6.2458374494262134</c:v>
                </c:pt>
                <c:pt idx="11">
                  <c:v>6.273282404810316</c:v>
                </c:pt>
                <c:pt idx="12">
                  <c:v>6.2747454932962583</c:v>
                </c:pt>
                <c:pt idx="13">
                  <c:v>6.2980510864407524</c:v>
                </c:pt>
                <c:pt idx="14">
                  <c:v>6.3169396403572273</c:v>
                </c:pt>
                <c:pt idx="15">
                  <c:v>6.3171226500991029</c:v>
                </c:pt>
                <c:pt idx="16">
                  <c:v>6.3349079183520534</c:v>
                </c:pt>
                <c:pt idx="17">
                  <c:v>6.3849185897076346</c:v>
                </c:pt>
                <c:pt idx="18">
                  <c:v>6.4025096985361412</c:v>
                </c:pt>
                <c:pt idx="19">
                  <c:v>6.4654394393556043</c:v>
                </c:pt>
                <c:pt idx="20">
                  <c:v>6.4805012423627009</c:v>
                </c:pt>
                <c:pt idx="21">
                  <c:v>6.5185079276323474</c:v>
                </c:pt>
                <c:pt idx="22">
                  <c:v>6.5498855866173136</c:v>
                </c:pt>
                <c:pt idx="23">
                  <c:v>6.5662804520453051</c:v>
                </c:pt>
                <c:pt idx="24">
                  <c:v>6.6026383665452473</c:v>
                </c:pt>
                <c:pt idx="25">
                  <c:v>6.6093092406705036</c:v>
                </c:pt>
                <c:pt idx="26">
                  <c:v>6.6140694723359443</c:v>
                </c:pt>
                <c:pt idx="27">
                  <c:v>6.6515234817467102</c:v>
                </c:pt>
                <c:pt idx="28">
                  <c:v>6.6959926521733566</c:v>
                </c:pt>
                <c:pt idx="29">
                  <c:v>6.7050888218123132</c:v>
                </c:pt>
                <c:pt idx="30">
                  <c:v>6.7579749035931744</c:v>
                </c:pt>
                <c:pt idx="31">
                  <c:v>6.768792492566118</c:v>
                </c:pt>
                <c:pt idx="32">
                  <c:v>6.7769289096764993</c:v>
                </c:pt>
                <c:pt idx="33">
                  <c:v>6.7859104453108214</c:v>
                </c:pt>
                <c:pt idx="34">
                  <c:v>6.7880157553493747</c:v>
                </c:pt>
                <c:pt idx="35">
                  <c:v>6.8054839505303821</c:v>
                </c:pt>
                <c:pt idx="36">
                  <c:v>6.8223733321720594</c:v>
                </c:pt>
                <c:pt idx="37">
                  <c:v>6.8327969128091919</c:v>
                </c:pt>
                <c:pt idx="38">
                  <c:v>6.8446305610350908</c:v>
                </c:pt>
                <c:pt idx="39">
                  <c:v>6.8483219432177904</c:v>
                </c:pt>
                <c:pt idx="40">
                  <c:v>6.8576945402140153</c:v>
                </c:pt>
                <c:pt idx="41">
                  <c:v>6.8678099942955697</c:v>
                </c:pt>
                <c:pt idx="42">
                  <c:v>6.8901199654586014</c:v>
                </c:pt>
                <c:pt idx="43">
                  <c:v>6.93752017777466</c:v>
                </c:pt>
                <c:pt idx="44">
                  <c:v>6.9527904917238148</c:v>
                </c:pt>
                <c:pt idx="45">
                  <c:v>6.9534359565750226</c:v>
                </c:pt>
                <c:pt idx="46">
                  <c:v>#N/A</c:v>
                </c:pt>
                <c:pt idx="47">
                  <c:v>#N/A</c:v>
                </c:pt>
                <c:pt idx="48">
                  <c:v>#N/A</c:v>
                </c:pt>
                <c:pt idx="49">
                  <c:v>#N/A</c:v>
                </c:pt>
              </c:numCache>
            </c:numRef>
          </c:val>
          <c:extLst>
            <c:ext xmlns:c16="http://schemas.microsoft.com/office/drawing/2014/chart" uri="{C3380CC4-5D6E-409C-BE32-E72D297353CC}">
              <c16:uniqueId val="{00000003-5292-4ADE-9B4E-D8614D9C0935}"/>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Your Trust</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7.078259511066058</c:v>
                </c:pt>
                <c:pt idx="47">
                  <c:v>#N/A</c:v>
                </c:pt>
                <c:pt idx="48">
                  <c:v>#N/A</c:v>
                </c:pt>
                <c:pt idx="49">
                  <c:v>#N/A</c:v>
                </c:pt>
              </c:numCache>
            </c:numRef>
          </c:val>
          <c:extLst>
            <c:ext xmlns:c16="http://schemas.microsoft.com/office/drawing/2014/chart" uri="{C3380CC4-5D6E-409C-BE32-E72D297353CC}">
              <c16:uniqueId val="{00000004-5292-4ADE-9B4E-D8614D9C0935}"/>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Your Trust</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7.1479053448305976</c:v>
                </c:pt>
                <c:pt idx="48">
                  <c:v>7.1751988727479201</c:v>
                </c:pt>
                <c:pt idx="49">
                  <c:v>#N/A</c:v>
                </c:pt>
              </c:numCache>
            </c:numRef>
          </c:val>
          <c:extLst>
            <c:ext xmlns:c16="http://schemas.microsoft.com/office/drawing/2014/chart" uri="{C3380CC4-5D6E-409C-BE32-E72D297353CC}">
              <c16:uniqueId val="{00000005-5292-4ADE-9B4E-D8614D9C0935}"/>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Your Trust</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7.5192028646036437</c:v>
                </c:pt>
              </c:numCache>
            </c:numRef>
          </c:val>
          <c:extLst>
            <c:ext xmlns:c16="http://schemas.microsoft.com/office/drawing/2014/chart" uri="{C3380CC4-5D6E-409C-BE32-E72D297353CC}">
              <c16:uniqueId val="{00000006-5292-4ADE-9B4E-D8614D9C0935}"/>
            </c:ext>
          </c:extLst>
        </c:ser>
        <c:dLbls>
          <c:showLegendKey val="0"/>
          <c:showVal val="0"/>
          <c:showCatName val="0"/>
          <c:showSerName val="0"/>
          <c:showPercent val="0"/>
          <c:showBubbleSize val="0"/>
        </c:dLbls>
        <c:gapWidth val="50"/>
        <c:overlap val="100"/>
        <c:axId val="896867472"/>
        <c:axId val="89687073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Your Trust</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6.5662804520453051</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5292-4ADE-9B4E-D8614D9C0935}"/>
            </c:ext>
          </c:extLst>
        </c:ser>
        <c:dLbls>
          <c:showLegendKey val="0"/>
          <c:showVal val="0"/>
          <c:showCatName val="0"/>
          <c:showSerName val="0"/>
          <c:showPercent val="0"/>
          <c:showBubbleSize val="0"/>
        </c:dLbls>
        <c:gapWidth val="0"/>
        <c:overlap val="-100"/>
        <c:axId val="896881072"/>
        <c:axId val="896882160"/>
      </c:barChart>
      <c:catAx>
        <c:axId val="896867472"/>
        <c:scaling>
          <c:orientation val="minMax"/>
        </c:scaling>
        <c:delete val="1"/>
        <c:axPos val="b"/>
        <c:numFmt formatCode="General" sourceLinked="1"/>
        <c:majorTickMark val="none"/>
        <c:minorTickMark val="none"/>
        <c:tickLblPos val="nextTo"/>
        <c:crossAx val="896870736"/>
        <c:crosses val="autoZero"/>
        <c:auto val="1"/>
        <c:lblAlgn val="ctr"/>
        <c:lblOffset val="100"/>
        <c:noMultiLvlLbl val="0"/>
      </c:catAx>
      <c:valAx>
        <c:axId val="89687073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6867472"/>
        <c:crosses val="autoZero"/>
        <c:crossBetween val="between"/>
      </c:valAx>
      <c:valAx>
        <c:axId val="896882160"/>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6881072"/>
        <c:crosses val="max"/>
        <c:crossBetween val="between"/>
      </c:valAx>
      <c:catAx>
        <c:axId val="896881072"/>
        <c:scaling>
          <c:orientation val="minMax"/>
        </c:scaling>
        <c:delete val="1"/>
        <c:axPos val="b"/>
        <c:numFmt formatCode="General" sourceLinked="1"/>
        <c:majorTickMark val="out"/>
        <c:minorTickMark val="none"/>
        <c:tickLblPos val="nextTo"/>
        <c:crossAx val="896882160"/>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5.3847074636351602</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3.3807785735642248E-2</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0.10593300202847189</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1.1059254537545069</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0.10593300202847189</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0.37997074207168957</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0.20968952153016662</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6.1686471584232159</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6.0774109782765278</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19916413043478262"/>
                  <c:y val="-1.3248719661545312E-3"/>
                </c:manualLayout>
              </c:layout>
              <c:tx>
                <c:rich>
                  <a:bodyPr/>
                  <a:lstStyle/>
                  <a:p>
                    <a:r>
                      <a:rPr lang="en-GB" dirty="0"/>
                      <a:t>Q15. Did your NHS mental health team involve you in a plan for your care?</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5.1687372826680473</c:v>
                </c:pt>
              </c:numCache>
            </c:numRef>
          </c:val>
          <c:extLst>
            <c:ext xmlns:c16="http://schemas.microsoft.com/office/drawing/2014/chart" uri="{C3380CC4-5D6E-409C-BE32-E72D297353CC}">
              <c16:uniqueId val="{00000000-889D-4ED1-B566-B34839CD0D30}"/>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89D-4ED1-B566-B34839CD0D30}"/>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0.29340210681465706</c:v>
                </c:pt>
              </c:numCache>
            </c:numRef>
          </c:val>
          <c:extLst>
            <c:ext xmlns:c16="http://schemas.microsoft.com/office/drawing/2014/chart" uri="{C3380CC4-5D6E-409C-BE32-E72D297353CC}">
              <c16:uniqueId val="{00000002-889D-4ED1-B566-B34839CD0D30}"/>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0.10756832481621448</c:v>
                </c:pt>
              </c:numCache>
            </c:numRef>
          </c:val>
          <c:extLst>
            <c:ext xmlns:c16="http://schemas.microsoft.com/office/drawing/2014/chart" uri="{C3380CC4-5D6E-409C-BE32-E72D297353CC}">
              <c16:uniqueId val="{00000003-889D-4ED1-B566-B34839CD0D30}"/>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1.1229979907490097</c:v>
                </c:pt>
              </c:numCache>
            </c:numRef>
          </c:val>
          <c:extLst>
            <c:ext xmlns:c16="http://schemas.microsoft.com/office/drawing/2014/chart" uri="{C3380CC4-5D6E-409C-BE32-E72D297353CC}">
              <c16:uniqueId val="{00000004-889D-4ED1-B566-B34839CD0D30}"/>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0.10756832481621448</c:v>
                </c:pt>
              </c:numCache>
            </c:numRef>
          </c:val>
          <c:extLst>
            <c:ext xmlns:c16="http://schemas.microsoft.com/office/drawing/2014/chart" uri="{C3380CC4-5D6E-409C-BE32-E72D297353CC}">
              <c16:uniqueId val="{00000005-889D-4ED1-B566-B34839CD0D30}"/>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0.38583647608551885</c:v>
                </c:pt>
              </c:numCache>
            </c:numRef>
          </c:val>
          <c:extLst>
            <c:ext xmlns:c16="http://schemas.microsoft.com/office/drawing/2014/chart" uri="{C3380CC4-5D6E-409C-BE32-E72D297353CC}">
              <c16:uniqueId val="{00000006-889D-4ED1-B566-B34839CD0D30}"/>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0.11463088035579272</c:v>
                </c:pt>
              </c:numCache>
            </c:numRef>
          </c:val>
          <c:extLst>
            <c:ext xmlns:c16="http://schemas.microsoft.com/office/drawing/2014/chart" uri="{C3380CC4-5D6E-409C-BE32-E72D297353CC}">
              <c16:uniqueId val="{00000007-889D-4ED1-B566-B34839CD0D30}"/>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6.2114711476925253</c:v>
                </c:pt>
              </c:numCache>
            </c:numRef>
          </c:xVal>
          <c:yVal>
            <c:numLit>
              <c:formatCode>General</c:formatCode>
              <c:ptCount val="1"/>
              <c:pt idx="0">
                <c:v>1</c:v>
              </c:pt>
            </c:numLit>
          </c:yVal>
          <c:smooth val="0"/>
          <c:extLst>
            <c:ext xmlns:c16="http://schemas.microsoft.com/office/drawing/2014/chart" uri="{C3380CC4-5D6E-409C-BE32-E72D297353CC}">
              <c16:uniqueId val="{00000008-889D-4ED1-B566-B34839CD0D30}"/>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89D-4ED1-B566-B34839CD0D30}"/>
              </c:ext>
            </c:extLst>
          </c:dPt>
          <c:xVal>
            <c:numRef>
              <c:f>Sheet1!$B$12</c:f>
              <c:numCache>
                <c:formatCode>General</c:formatCode>
                <c:ptCount val="1"/>
                <c:pt idx="0">
                  <c:v>6.1312067096734237</c:v>
                </c:pt>
              </c:numCache>
            </c:numRef>
          </c:xVal>
          <c:yVal>
            <c:numLit>
              <c:formatCode>General</c:formatCode>
              <c:ptCount val="1"/>
              <c:pt idx="0">
                <c:v>1</c:v>
              </c:pt>
            </c:numLit>
          </c:yVal>
          <c:smooth val="0"/>
          <c:extLst>
            <c:ext xmlns:c16="http://schemas.microsoft.com/office/drawing/2014/chart" uri="{C3380CC4-5D6E-409C-BE32-E72D297353CC}">
              <c16:uniqueId val="{0000000A-889D-4ED1-B566-B34839CD0D30}"/>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C-889D-4ED1-B566-B34839CD0D30}"/>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4.3887728920122111</c:v>
                </c:pt>
              </c:numCache>
            </c:numRef>
          </c:val>
          <c:extLst>
            <c:ext xmlns:c16="http://schemas.microsoft.com/office/drawing/2014/chart" uri="{C3380CC4-5D6E-409C-BE32-E72D297353CC}">
              <c16:uniqueId val="{00000000-9668-4A6A-B3F5-7BA8028BFA7A}"/>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668-4A6A-B3F5-7BA8028BFA7A}"/>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0.13914789576637077</c:v>
                </c:pt>
              </c:numCache>
            </c:numRef>
          </c:val>
          <c:extLst>
            <c:ext xmlns:c16="http://schemas.microsoft.com/office/drawing/2014/chart" uri="{C3380CC4-5D6E-409C-BE32-E72D297353CC}">
              <c16:uniqueId val="{00000002-9668-4A6A-B3F5-7BA8028BFA7A}"/>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0.19051061354586274</c:v>
                </c:pt>
              </c:numCache>
            </c:numRef>
          </c:val>
          <c:extLst>
            <c:ext xmlns:c16="http://schemas.microsoft.com/office/drawing/2014/chart" uri="{C3380CC4-5D6E-409C-BE32-E72D297353CC}">
              <c16:uniqueId val="{00000003-9668-4A6A-B3F5-7BA8028BFA7A}"/>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1.9889036720976838</c:v>
                </c:pt>
              </c:numCache>
            </c:numRef>
          </c:val>
          <c:extLst>
            <c:ext xmlns:c16="http://schemas.microsoft.com/office/drawing/2014/chart" uri="{C3380CC4-5D6E-409C-BE32-E72D297353CC}">
              <c16:uniqueId val="{00000004-9668-4A6A-B3F5-7BA8028BFA7A}"/>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0.19051061354586185</c:v>
                </c:pt>
              </c:numCache>
            </c:numRef>
          </c:val>
          <c:extLst>
            <c:ext xmlns:c16="http://schemas.microsoft.com/office/drawing/2014/chart" uri="{C3380CC4-5D6E-409C-BE32-E72D297353CC}">
              <c16:uniqueId val="{00000005-9668-4A6A-B3F5-7BA8028BFA7A}"/>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0.33441955178242733</c:v>
                </c:pt>
              </c:numCache>
            </c:numRef>
          </c:val>
          <c:extLst>
            <c:ext xmlns:c16="http://schemas.microsoft.com/office/drawing/2014/chart" uri="{C3380CC4-5D6E-409C-BE32-E72D297353CC}">
              <c16:uniqueId val="{00000006-9668-4A6A-B3F5-7BA8028BFA7A}"/>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668-4A6A-B3F5-7BA8028BFA7A}"/>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5.6945747978155934</c:v>
                </c:pt>
              </c:numCache>
            </c:numRef>
          </c:xVal>
          <c:yVal>
            <c:numLit>
              <c:formatCode>General</c:formatCode>
              <c:ptCount val="1"/>
              <c:pt idx="0">
                <c:v>1</c:v>
              </c:pt>
            </c:numLit>
          </c:yVal>
          <c:smooth val="0"/>
          <c:extLst>
            <c:ext xmlns:c16="http://schemas.microsoft.com/office/drawing/2014/chart" uri="{C3380CC4-5D6E-409C-BE32-E72D297353CC}">
              <c16:uniqueId val="{00000008-9668-4A6A-B3F5-7BA8028BFA7A}"/>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668-4A6A-B3F5-7BA8028BFA7A}"/>
              </c:ext>
            </c:extLst>
          </c:dPt>
          <c:xVal>
            <c:numRef>
              <c:f>Sheet1!$B$12</c:f>
              <c:numCache>
                <c:formatCode>General</c:formatCode>
                <c:ptCount val="1"/>
                <c:pt idx="0">
                  <c:v>5.7128832373732861</c:v>
                </c:pt>
              </c:numCache>
            </c:numRef>
          </c:xVal>
          <c:yVal>
            <c:numLit>
              <c:formatCode>General</c:formatCode>
              <c:ptCount val="1"/>
              <c:pt idx="0">
                <c:v>1</c:v>
              </c:pt>
            </c:numLit>
          </c:yVal>
          <c:smooth val="0"/>
          <c:extLst>
            <c:ext xmlns:c16="http://schemas.microsoft.com/office/drawing/2014/chart" uri="{C3380CC4-5D6E-409C-BE32-E72D297353CC}">
              <c16:uniqueId val="{0000000A-9668-4A6A-B3F5-7BA8028BFA7A}"/>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9668-4A6A-B3F5-7BA8028BFA7A}"/>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5.2069787866297004</c:v>
                </c:pt>
              </c:numCache>
            </c:numRef>
          </c:val>
          <c:extLst>
            <c:ext xmlns:c16="http://schemas.microsoft.com/office/drawing/2014/chart" uri="{C3380CC4-5D6E-409C-BE32-E72D297353CC}">
              <c16:uniqueId val="{00000000-D16C-4C94-BB73-C0AE6AA8011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0.10167763298005728</c:v>
                </c:pt>
              </c:numCache>
            </c:numRef>
          </c:val>
          <c:extLst>
            <c:ext xmlns:c16="http://schemas.microsoft.com/office/drawing/2014/chart" uri="{C3380CC4-5D6E-409C-BE32-E72D297353CC}">
              <c16:uniqueId val="{00000001-D16C-4C94-BB73-C0AE6AA8011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0.50408001439912553</c:v>
                </c:pt>
              </c:numCache>
            </c:numRef>
          </c:val>
          <c:extLst>
            <c:ext xmlns:c16="http://schemas.microsoft.com/office/drawing/2014/chart" uri="{C3380CC4-5D6E-409C-BE32-E72D297353CC}">
              <c16:uniqueId val="{00000002-D16C-4C94-BB73-C0AE6AA8011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0.14053373924716439</c:v>
                </c:pt>
              </c:numCache>
            </c:numRef>
          </c:val>
          <c:extLst>
            <c:ext xmlns:c16="http://schemas.microsoft.com/office/drawing/2014/chart" uri="{C3380CC4-5D6E-409C-BE32-E72D297353CC}">
              <c16:uniqueId val="{00000003-D16C-4C94-BB73-C0AE6AA8011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1.4671522223354563</c:v>
                </c:pt>
              </c:numCache>
            </c:numRef>
          </c:val>
          <c:extLst>
            <c:ext xmlns:c16="http://schemas.microsoft.com/office/drawing/2014/chart" uri="{C3380CC4-5D6E-409C-BE32-E72D297353CC}">
              <c16:uniqueId val="{00000004-D16C-4C94-BB73-C0AE6AA8011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0.14053373924716528</c:v>
                </c:pt>
              </c:numCache>
            </c:numRef>
          </c:val>
          <c:extLst>
            <c:ext xmlns:c16="http://schemas.microsoft.com/office/drawing/2014/chart" uri="{C3380CC4-5D6E-409C-BE32-E72D297353CC}">
              <c16:uniqueId val="{00000005-D16C-4C94-BB73-C0AE6AA8011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4.2628741344073795E-2</c:v>
                </c:pt>
              </c:numCache>
            </c:numRef>
          </c:val>
          <c:extLst>
            <c:ext xmlns:c16="http://schemas.microsoft.com/office/drawing/2014/chart" uri="{C3380CC4-5D6E-409C-BE32-E72D297353CC}">
              <c16:uniqueId val="{00000006-D16C-4C94-BB73-C0AE6AA8011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16C-4C94-BB73-C0AE6AA8011B}"/>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6.1311287352417292</c:v>
                </c:pt>
              </c:numCache>
            </c:numRef>
          </c:xVal>
          <c:yVal>
            <c:numLit>
              <c:formatCode>General</c:formatCode>
              <c:ptCount val="1"/>
              <c:pt idx="0">
                <c:v>1</c:v>
              </c:pt>
            </c:numLit>
          </c:yVal>
          <c:smooth val="0"/>
          <c:extLst>
            <c:ext xmlns:c16="http://schemas.microsoft.com/office/drawing/2014/chart" uri="{C3380CC4-5D6E-409C-BE32-E72D297353CC}">
              <c16:uniqueId val="{00000008-D16C-4C94-BB73-C0AE6AA8011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D16C-4C94-BB73-C0AE6AA8011B}"/>
              </c:ext>
            </c:extLst>
          </c:dPt>
          <c:xVal>
            <c:numRef>
              <c:f>Sheet1!$B$12</c:f>
              <c:numCache>
                <c:formatCode>General</c:formatCode>
                <c:ptCount val="1"/>
                <c:pt idx="0">
                  <c:v>6.6868462844237762</c:v>
                </c:pt>
              </c:numCache>
            </c:numRef>
          </c:xVal>
          <c:yVal>
            <c:numLit>
              <c:formatCode>General</c:formatCode>
              <c:ptCount val="1"/>
              <c:pt idx="0">
                <c:v>1</c:v>
              </c:pt>
            </c:numLit>
          </c:yVal>
          <c:smooth val="0"/>
          <c:extLst>
            <c:ext xmlns:c16="http://schemas.microsoft.com/office/drawing/2014/chart" uri="{C3380CC4-5D6E-409C-BE32-E72D297353CC}">
              <c16:uniqueId val="{0000000A-D16C-4C94-BB73-C0AE6AA8011B}"/>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D16C-4C94-BB73-C0AE6AA8011B}"/>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7.2026197960084843</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0.19966011782225479</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0.13219442444179119</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1.3800909634875671</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0.1321944244417903</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0.15921830084631239</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8.6255804210534635</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8.2245198200163134</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529939613526571"/>
                  <c:y val="-1.3248719661545312E-3"/>
                </c:manualLayout>
              </c:layout>
              <c:tx>
                <c:rich>
                  <a:bodyPr/>
                  <a:lstStyle/>
                  <a:p>
                    <a:r>
                      <a:rPr lang="en-GB" dirty="0"/>
                      <a:t>Q19. Have you been given a diagnosis for your mental health? </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Your Trust</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56DA-488C-BFC2-2399A9FB2C8F}"/>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Your Trust</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6.0400123500327307</c:v>
                </c:pt>
                <c:pt idx="1">
                  <c:v>6.1442145891397626</c:v>
                </c:pt>
                <c:pt idx="2">
                  <c:v>6.1762405200541473</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56DA-488C-BFC2-2399A9FB2C8F}"/>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Your Trust</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56DA-488C-BFC2-2399A9FB2C8F}"/>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Your Trust</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6.4175167131708184</c:v>
                </c:pt>
                <c:pt idx="4">
                  <c:v>6.4504932745644057</c:v>
                </c:pt>
                <c:pt idx="5">
                  <c:v>6.5271228279933098</c:v>
                </c:pt>
                <c:pt idx="6">
                  <c:v>6.5300981480642486</c:v>
                </c:pt>
                <c:pt idx="7">
                  <c:v>6.5651871430297719</c:v>
                </c:pt>
                <c:pt idx="8">
                  <c:v>6.5867142461829618</c:v>
                </c:pt>
                <c:pt idx="9">
                  <c:v>6.628535902816509</c:v>
                </c:pt>
                <c:pt idx="10">
                  <c:v>6.6369305263108824</c:v>
                </c:pt>
                <c:pt idx="11">
                  <c:v>6.6460151081634153</c:v>
                </c:pt>
                <c:pt idx="12">
                  <c:v>6.6496247768494339</c:v>
                </c:pt>
                <c:pt idx="13">
                  <c:v>6.6545824782733494</c:v>
                </c:pt>
                <c:pt idx="14">
                  <c:v>6.6638692230155261</c:v>
                </c:pt>
                <c:pt idx="15">
                  <c:v>6.6885302105065083</c:v>
                </c:pt>
                <c:pt idx="16">
                  <c:v>6.6985657554764888</c:v>
                </c:pt>
                <c:pt idx="17">
                  <c:v>6.7094550864231932</c:v>
                </c:pt>
                <c:pt idx="18">
                  <c:v>6.7131731226732194</c:v>
                </c:pt>
                <c:pt idx="19">
                  <c:v>6.7442304737187753</c:v>
                </c:pt>
                <c:pt idx="20">
                  <c:v>6.7620547195506262</c:v>
                </c:pt>
                <c:pt idx="21">
                  <c:v>6.7845149259027924</c:v>
                </c:pt>
                <c:pt idx="22">
                  <c:v>6.8343450008143041</c:v>
                </c:pt>
                <c:pt idx="23">
                  <c:v>6.8899389912824924</c:v>
                </c:pt>
                <c:pt idx="24">
                  <c:v>6.8991166889112776</c:v>
                </c:pt>
                <c:pt idx="25">
                  <c:v>6.9013382691265646</c:v>
                </c:pt>
                <c:pt idx="26">
                  <c:v>6.9179050598692271</c:v>
                </c:pt>
                <c:pt idx="27">
                  <c:v>6.9225759568918006</c:v>
                </c:pt>
                <c:pt idx="28">
                  <c:v>6.9304615251988677</c:v>
                </c:pt>
                <c:pt idx="29">
                  <c:v>6.9640905861191253</c:v>
                </c:pt>
                <c:pt idx="30">
                  <c:v>6.9814736162904509</c:v>
                </c:pt>
                <c:pt idx="31">
                  <c:v>7.0223087860829541</c:v>
                </c:pt>
                <c:pt idx="32">
                  <c:v>7.0280161059639656</c:v>
                </c:pt>
                <c:pt idx="33">
                  <c:v>7.0482080495180499</c:v>
                </c:pt>
                <c:pt idx="34">
                  <c:v>7.0572974451257169</c:v>
                </c:pt>
                <c:pt idx="35">
                  <c:v>7.0607753058824674</c:v>
                </c:pt>
                <c:pt idx="36">
                  <c:v>7.1139931249670196</c:v>
                </c:pt>
                <c:pt idx="37">
                  <c:v>7.1354535995697024</c:v>
                </c:pt>
                <c:pt idx="38">
                  <c:v>7.1843508876346691</c:v>
                </c:pt>
                <c:pt idx="39">
                  <c:v>7.2908419855164768</c:v>
                </c:pt>
                <c:pt idx="40">
                  <c:v>7.3349655365671307</c:v>
                </c:pt>
                <c:pt idx="41">
                  <c:v>7.353385003746622</c:v>
                </c:pt>
                <c:pt idx="42">
                  <c:v>7.3949093406948334</c:v>
                </c:pt>
                <c:pt idx="43">
                  <c:v>7.4163652023453697</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3-56DA-488C-BFC2-2399A9FB2C8F}"/>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Your Trust</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7.5326077566051586</c:v>
                </c:pt>
                <c:pt idx="45">
                  <c:v>#N/A</c:v>
                </c:pt>
                <c:pt idx="46">
                  <c:v>#N/A</c:v>
                </c:pt>
                <c:pt idx="47">
                  <c:v>#N/A</c:v>
                </c:pt>
                <c:pt idx="48">
                  <c:v>#N/A</c:v>
                </c:pt>
                <c:pt idx="49">
                  <c:v>#N/A</c:v>
                </c:pt>
              </c:numCache>
            </c:numRef>
          </c:val>
          <c:extLst>
            <c:ext xmlns:c16="http://schemas.microsoft.com/office/drawing/2014/chart" uri="{C3380CC4-5D6E-409C-BE32-E72D297353CC}">
              <c16:uniqueId val="{00000004-56DA-488C-BFC2-2399A9FB2C8F}"/>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Your Trust</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7.5172456547077058</c:v>
                </c:pt>
                <c:pt idx="46">
                  <c:v>7.543511531702987</c:v>
                </c:pt>
                <c:pt idx="47">
                  <c:v>7.5732538242079688</c:v>
                </c:pt>
                <c:pt idx="48">
                  <c:v>7.6139045062722932</c:v>
                </c:pt>
                <c:pt idx="49">
                  <c:v>#N/A</c:v>
                </c:pt>
              </c:numCache>
            </c:numRef>
          </c:val>
          <c:extLst>
            <c:ext xmlns:c16="http://schemas.microsoft.com/office/drawing/2014/chart" uri="{C3380CC4-5D6E-409C-BE32-E72D297353CC}">
              <c16:uniqueId val="{00000005-56DA-488C-BFC2-2399A9FB2C8F}"/>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Your Trust</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8.050361264058731</c:v>
                </c:pt>
              </c:numCache>
            </c:numRef>
          </c:val>
          <c:extLst>
            <c:ext xmlns:c16="http://schemas.microsoft.com/office/drawing/2014/chart" uri="{C3380CC4-5D6E-409C-BE32-E72D297353CC}">
              <c16:uniqueId val="{00000006-56DA-488C-BFC2-2399A9FB2C8F}"/>
            </c:ext>
          </c:extLst>
        </c:ser>
        <c:dLbls>
          <c:showLegendKey val="0"/>
          <c:showVal val="0"/>
          <c:showCatName val="0"/>
          <c:showSerName val="0"/>
          <c:showPercent val="0"/>
          <c:showBubbleSize val="0"/>
        </c:dLbls>
        <c:gapWidth val="50"/>
        <c:overlap val="100"/>
        <c:axId val="898310016"/>
        <c:axId val="89831545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Your Trust</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7.1354535995697024</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56DA-488C-BFC2-2399A9FB2C8F}"/>
            </c:ext>
          </c:extLst>
        </c:ser>
        <c:dLbls>
          <c:showLegendKey val="0"/>
          <c:showVal val="0"/>
          <c:showCatName val="0"/>
          <c:showSerName val="0"/>
          <c:showPercent val="0"/>
          <c:showBubbleSize val="0"/>
        </c:dLbls>
        <c:gapWidth val="0"/>
        <c:overlap val="-100"/>
        <c:axId val="898323072"/>
        <c:axId val="898325248"/>
      </c:barChart>
      <c:catAx>
        <c:axId val="898310016"/>
        <c:scaling>
          <c:orientation val="minMax"/>
        </c:scaling>
        <c:delete val="1"/>
        <c:axPos val="b"/>
        <c:numFmt formatCode="General" sourceLinked="1"/>
        <c:majorTickMark val="none"/>
        <c:minorTickMark val="none"/>
        <c:tickLblPos val="nextTo"/>
        <c:crossAx val="898315456"/>
        <c:crosses val="autoZero"/>
        <c:auto val="1"/>
        <c:lblAlgn val="ctr"/>
        <c:lblOffset val="100"/>
        <c:noMultiLvlLbl val="0"/>
      </c:catAx>
      <c:valAx>
        <c:axId val="89831545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10016"/>
        <c:crosses val="autoZero"/>
        <c:crossBetween val="between"/>
      </c:valAx>
      <c:valAx>
        <c:axId val="898325248"/>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8323072"/>
        <c:crosses val="max"/>
        <c:crossBetween val="between"/>
      </c:valAx>
      <c:catAx>
        <c:axId val="898323072"/>
        <c:scaling>
          <c:orientation val="minMax"/>
        </c:scaling>
        <c:delete val="1"/>
        <c:axPos val="b"/>
        <c:numFmt formatCode="General" sourceLinked="1"/>
        <c:majorTickMark val="out"/>
        <c:minorTickMark val="none"/>
        <c:tickLblPos val="nextTo"/>
        <c:crossAx val="898325248"/>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6.7613228011947069</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0.30535962217699986</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0.10114627333966464</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1.0559526879893593</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0.10114627333966553</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0.36280124043240924</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1.3103559262122033E-2</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8.0598327142406934</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7.695805040706051</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990084674433249"/>
                  <c:y val="-1.3248719661545312E-3"/>
                </c:manualLayout>
              </c:layout>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Q21_1. Have any of the following been discussed with you about your medication? Purpose of medication</a:t>
                    </a:r>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4.7902933099539204</c:v>
                </c:pt>
              </c:numCache>
            </c:numRef>
          </c:val>
          <c:extLst>
            <c:ext xmlns:c16="http://schemas.microsoft.com/office/drawing/2014/chart" uri="{C3380CC4-5D6E-409C-BE32-E72D297353CC}">
              <c16:uniqueId val="{00000000-56B8-4C32-A2C1-CB6F479F4F5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56B8-4C32-A2C1-CB6F479F4F5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56B8-4C32-A2C1-CB6F479F4F5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3.2703161725127217E-2</c:v>
                </c:pt>
              </c:numCache>
            </c:numRef>
          </c:val>
          <c:extLst>
            <c:ext xmlns:c16="http://schemas.microsoft.com/office/drawing/2014/chart" uri="{C3380CC4-5D6E-409C-BE32-E72D297353CC}">
              <c16:uniqueId val="{00000003-56B8-4C32-A2C1-CB6F479F4F5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1.9334049586557747</c:v>
                </c:pt>
              </c:numCache>
            </c:numRef>
          </c:val>
          <c:extLst>
            <c:ext xmlns:c16="http://schemas.microsoft.com/office/drawing/2014/chart" uri="{C3380CC4-5D6E-409C-BE32-E72D297353CC}">
              <c16:uniqueId val="{00000004-56B8-4C32-A2C1-CB6F479F4F5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0.18519457230306458</c:v>
                </c:pt>
              </c:numCache>
            </c:numRef>
          </c:val>
          <c:extLst>
            <c:ext xmlns:c16="http://schemas.microsoft.com/office/drawing/2014/chart" uri="{C3380CC4-5D6E-409C-BE32-E72D297353CC}">
              <c16:uniqueId val="{00000005-56B8-4C32-A2C1-CB6F479F4F5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0.24343410043424552</c:v>
                </c:pt>
              </c:numCache>
            </c:numRef>
          </c:val>
          <c:extLst>
            <c:ext xmlns:c16="http://schemas.microsoft.com/office/drawing/2014/chart" uri="{C3380CC4-5D6E-409C-BE32-E72D297353CC}">
              <c16:uniqueId val="{00000006-56B8-4C32-A2C1-CB6F479F4F5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56B8-4C32-A2C1-CB6F479F4F57}"/>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5.8007157857716294</c:v>
                </c:pt>
              </c:numCache>
            </c:numRef>
          </c:xVal>
          <c:yVal>
            <c:numLit>
              <c:formatCode>General</c:formatCode>
              <c:ptCount val="1"/>
              <c:pt idx="0">
                <c:v>1</c:v>
              </c:pt>
            </c:numLit>
          </c:yVal>
          <c:smooth val="0"/>
          <c:extLst>
            <c:ext xmlns:c16="http://schemas.microsoft.com/office/drawing/2014/chart" uri="{C3380CC4-5D6E-409C-BE32-E72D297353CC}">
              <c16:uniqueId val="{00000008-56B8-4C32-A2C1-CB6F479F4F5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56B8-4C32-A2C1-CB6F479F4F57}"/>
              </c:ext>
            </c:extLst>
          </c:dPt>
          <c:xVal>
            <c:numRef>
              <c:f>Sheet1!$B$12</c:f>
              <c:numCache>
                <c:formatCode>General</c:formatCode>
                <c:ptCount val="1"/>
                <c:pt idx="0">
                  <c:v>5.789698951006935</c:v>
                </c:pt>
              </c:numCache>
            </c:numRef>
          </c:xVal>
          <c:yVal>
            <c:numLit>
              <c:formatCode>General</c:formatCode>
              <c:ptCount val="1"/>
              <c:pt idx="0">
                <c:v>1</c:v>
              </c:pt>
            </c:numLit>
          </c:yVal>
          <c:smooth val="0"/>
          <c:extLst>
            <c:ext xmlns:c16="http://schemas.microsoft.com/office/drawing/2014/chart" uri="{C3380CC4-5D6E-409C-BE32-E72D297353CC}">
              <c16:uniqueId val="{0000000A-56B8-4C32-A2C1-CB6F479F4F57}"/>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56B8-4C32-A2C1-CB6F479F4F57}"/>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4.1947049209639697</c:v>
                </c:pt>
              </c:numCache>
            </c:numRef>
          </c:val>
          <c:extLst>
            <c:ext xmlns:c16="http://schemas.microsoft.com/office/drawing/2014/chart" uri="{C3380CC4-5D6E-409C-BE32-E72D297353CC}">
              <c16:uniqueId val="{00000000-CDB7-41A4-8B1E-3D81F8DE59B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CDB7-41A4-8B1E-3D81F8DE59B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0.33606362108169208</c:v>
                </c:pt>
              </c:numCache>
            </c:numRef>
          </c:val>
          <c:extLst>
            <c:ext xmlns:c16="http://schemas.microsoft.com/office/drawing/2014/chart" uri="{C3380CC4-5D6E-409C-BE32-E72D297353CC}">
              <c16:uniqueId val="{00000002-CDB7-41A4-8B1E-3D81F8DE59B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0.1688968491252556</c:v>
                </c:pt>
              </c:numCache>
            </c:numRef>
          </c:val>
          <c:extLst>
            <c:ext xmlns:c16="http://schemas.microsoft.com/office/drawing/2014/chart" uri="{C3380CC4-5D6E-409C-BE32-E72D297353CC}">
              <c16:uniqueId val="{00000003-CDB7-41A4-8B1E-3D81F8DE59B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1.7632590498695819</c:v>
                </c:pt>
              </c:numCache>
            </c:numRef>
          </c:val>
          <c:extLst>
            <c:ext xmlns:c16="http://schemas.microsoft.com/office/drawing/2014/chart" uri="{C3380CC4-5D6E-409C-BE32-E72D297353CC}">
              <c16:uniqueId val="{00000004-CDB7-41A4-8B1E-3D81F8DE59B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0.1688968491252556</c:v>
                </c:pt>
              </c:numCache>
            </c:numRef>
          </c:val>
          <c:extLst>
            <c:ext xmlns:c16="http://schemas.microsoft.com/office/drawing/2014/chart" uri="{C3380CC4-5D6E-409C-BE32-E72D297353CC}">
              <c16:uniqueId val="{00000005-CDB7-41A4-8B1E-3D81F8DE59B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0.18939251835595972</c:v>
                </c:pt>
              </c:numCache>
            </c:numRef>
          </c:val>
          <c:extLst>
            <c:ext xmlns:c16="http://schemas.microsoft.com/office/drawing/2014/chart" uri="{C3380CC4-5D6E-409C-BE32-E72D297353CC}">
              <c16:uniqueId val="{00000006-CDB7-41A4-8B1E-3D81F8DE59B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CDB7-41A4-8B1E-3D81F8DE59BF}"/>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5.7604744779907611</c:v>
                </c:pt>
              </c:numCache>
            </c:numRef>
          </c:xVal>
          <c:yVal>
            <c:numLit>
              <c:formatCode>General</c:formatCode>
              <c:ptCount val="1"/>
              <c:pt idx="0">
                <c:v>1</c:v>
              </c:pt>
            </c:numLit>
          </c:yVal>
          <c:smooth val="0"/>
          <c:extLst>
            <c:ext xmlns:c16="http://schemas.microsoft.com/office/drawing/2014/chart" uri="{C3380CC4-5D6E-409C-BE32-E72D297353CC}">
              <c16:uniqueId val="{00000008-CDB7-41A4-8B1E-3D81F8DE59B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CDB7-41A4-8B1E-3D81F8DE59BF}"/>
              </c:ext>
            </c:extLst>
          </c:dPt>
          <c:xVal>
            <c:numRef>
              <c:f>Sheet1!$B$12</c:f>
              <c:numCache>
                <c:formatCode>General</c:formatCode>
                <c:ptCount val="1"/>
                <c:pt idx="0">
                  <c:v>5.5812949161057084</c:v>
                </c:pt>
              </c:numCache>
            </c:numRef>
          </c:xVal>
          <c:yVal>
            <c:numLit>
              <c:formatCode>General</c:formatCode>
              <c:ptCount val="1"/>
              <c:pt idx="0">
                <c:v>1</c:v>
              </c:pt>
            </c:numLit>
          </c:yVal>
          <c:smooth val="0"/>
          <c:extLst>
            <c:ext xmlns:c16="http://schemas.microsoft.com/office/drawing/2014/chart" uri="{C3380CC4-5D6E-409C-BE32-E72D297353CC}">
              <c16:uniqueId val="{0000000A-CDB7-41A4-8B1E-3D81F8DE59BF}"/>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CDB7-41A4-8B1E-3D81F8DE59BF}"/>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40C0-4627-B818-153615AD15B2}"/>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40C0-4627-B818-153615AD15B2}"/>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6.2287260208014157</c:v>
                </c:pt>
              </c:numCache>
            </c:numRef>
          </c:val>
          <c:extLst>
            <c:ext xmlns:c16="http://schemas.microsoft.com/office/drawing/2014/chart" uri="{C3380CC4-5D6E-409C-BE32-E72D297353CC}">
              <c16:uniqueId val="{00000000-DDFE-429A-A7DC-715267F6ED2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DFE-429A-A7DC-715267F6ED2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0.17051181784626657</c:v>
                </c:pt>
              </c:numCache>
            </c:numRef>
          </c:val>
          <c:extLst>
            <c:ext xmlns:c16="http://schemas.microsoft.com/office/drawing/2014/chart" uri="{C3380CC4-5D6E-409C-BE32-E72D297353CC}">
              <c16:uniqueId val="{00000002-DDFE-429A-A7DC-715267F6ED2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0.13378952337446481</c:v>
                </c:pt>
              </c:numCache>
            </c:numRef>
          </c:val>
          <c:extLst>
            <c:ext xmlns:c16="http://schemas.microsoft.com/office/drawing/2014/chart" uri="{C3380CC4-5D6E-409C-BE32-E72D297353CC}">
              <c16:uniqueId val="{00000003-DDFE-429A-A7DC-715267F6ED2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1.3967435691640038</c:v>
                </c:pt>
              </c:numCache>
            </c:numRef>
          </c:val>
          <c:extLst>
            <c:ext xmlns:c16="http://schemas.microsoft.com/office/drawing/2014/chart" uri="{C3380CC4-5D6E-409C-BE32-E72D297353CC}">
              <c16:uniqueId val="{00000004-DDFE-429A-A7DC-715267F6ED2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0.13378952337446481</c:v>
                </c:pt>
              </c:numCache>
            </c:numRef>
          </c:val>
          <c:extLst>
            <c:ext xmlns:c16="http://schemas.microsoft.com/office/drawing/2014/chart" uri="{C3380CC4-5D6E-409C-BE32-E72D297353CC}">
              <c16:uniqueId val="{00000005-DDFE-429A-A7DC-715267F6ED2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0.38265968651931637</c:v>
                </c:pt>
              </c:numCache>
            </c:numRef>
          </c:val>
          <c:extLst>
            <c:ext xmlns:c16="http://schemas.microsoft.com/office/drawing/2014/chart" uri="{C3380CC4-5D6E-409C-BE32-E72D297353CC}">
              <c16:uniqueId val="{00000006-DDFE-429A-A7DC-715267F6ED2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DFE-429A-A7DC-715267F6ED21}"/>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7.4259666734701</c:v>
                </c:pt>
              </c:numCache>
            </c:numRef>
          </c:xVal>
          <c:yVal>
            <c:numLit>
              <c:formatCode>General</c:formatCode>
              <c:ptCount val="1"/>
              <c:pt idx="0">
                <c:v>1</c:v>
              </c:pt>
            </c:numLit>
          </c:yVal>
          <c:smooth val="0"/>
          <c:extLst>
            <c:ext xmlns:c16="http://schemas.microsoft.com/office/drawing/2014/chart" uri="{C3380CC4-5D6E-409C-BE32-E72D297353CC}">
              <c16:uniqueId val="{00000008-DDFE-429A-A7DC-715267F6ED2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DDFE-429A-A7DC-715267F6ED21}"/>
              </c:ext>
            </c:extLst>
          </c:dPt>
          <c:xVal>
            <c:numRef>
              <c:f>Sheet1!$B$12</c:f>
              <c:numCache>
                <c:formatCode>General</c:formatCode>
                <c:ptCount val="1"/>
                <c:pt idx="0">
                  <c:v>7.231399146604149</c:v>
                </c:pt>
              </c:numCache>
            </c:numRef>
          </c:xVal>
          <c:yVal>
            <c:numLit>
              <c:formatCode>General</c:formatCode>
              <c:ptCount val="1"/>
              <c:pt idx="0">
                <c:v>1</c:v>
              </c:pt>
            </c:numLit>
          </c:yVal>
          <c:smooth val="0"/>
          <c:extLst>
            <c:ext xmlns:c16="http://schemas.microsoft.com/office/drawing/2014/chart" uri="{C3380CC4-5D6E-409C-BE32-E72D297353CC}">
              <c16:uniqueId val="{0000000A-DDFE-429A-A7DC-715267F6ED21}"/>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DDFE-429A-A7DC-715267F6ED21}"/>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7.0908152258748469</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0.40640601328611936</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0.12824085393491647</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1.3388162504799039</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0.12824085393491558</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1.9625655145315335E-2</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8.6302783463753254</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8.2948702183358343</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1450229468599033"/>
                  <c:y val="-1.3248719661544666E-3"/>
                </c:manualLayout>
              </c:layout>
              <c:tx>
                <c:rich>
                  <a:bodyPr/>
                  <a:lstStyle/>
                  <a:p>
                    <a:r>
                      <a:rPr lang="en-GB" dirty="0"/>
                      <a:t>Q22. In the last 12 months, has your NHS mental health team asked you how you are getting on with your medication?</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Your Trust</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FFC0-40A5-8727-3E99F71AF845}"/>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Your Trust</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FFC0-40A5-8727-3E99F71AF845}"/>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Your Trust</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7.8256072036611979</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FFC0-40A5-8727-3E99F71AF845}"/>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Your Trust</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7.8795817316177086</c:v>
                </c:pt>
                <c:pt idx="2">
                  <c:v>7.9556778676329936</c:v>
                </c:pt>
                <c:pt idx="3">
                  <c:v>8.0189108070973614</c:v>
                </c:pt>
                <c:pt idx="4">
                  <c:v>8.1107230958109078</c:v>
                </c:pt>
                <c:pt idx="5">
                  <c:v>8.1196505442560341</c:v>
                </c:pt>
                <c:pt idx="6">
                  <c:v>8.1295537253998162</c:v>
                </c:pt>
                <c:pt idx="7">
                  <c:v>8.2040336473639339</c:v>
                </c:pt>
                <c:pt idx="8">
                  <c:v>8.2156956983221168</c:v>
                </c:pt>
                <c:pt idx="9">
                  <c:v>8.2274225720361187</c:v>
                </c:pt>
                <c:pt idx="10">
                  <c:v>8.2434730167292507</c:v>
                </c:pt>
                <c:pt idx="11">
                  <c:v>8.2470052671022227</c:v>
                </c:pt>
                <c:pt idx="12">
                  <c:v>8.2762120275211863</c:v>
                </c:pt>
                <c:pt idx="13">
                  <c:v>8.3006758380089227</c:v>
                </c:pt>
                <c:pt idx="14">
                  <c:v>8.3468415654140049</c:v>
                </c:pt>
                <c:pt idx="15">
                  <c:v>8.3819685383577731</c:v>
                </c:pt>
                <c:pt idx="16">
                  <c:v>8.3828438753653032</c:v>
                </c:pt>
                <c:pt idx="17">
                  <c:v>8.4700364171724658</c:v>
                </c:pt>
                <c:pt idx="18">
                  <c:v>8.4961698329957045</c:v>
                </c:pt>
                <c:pt idx="19">
                  <c:v>8.5041502747424058</c:v>
                </c:pt>
                <c:pt idx="20">
                  <c:v>8.5253592910821094</c:v>
                </c:pt>
                <c:pt idx="21">
                  <c:v>8.540408277490414</c:v>
                </c:pt>
                <c:pt idx="22">
                  <c:v>8.5792392672654891</c:v>
                </c:pt>
                <c:pt idx="23">
                  <c:v>8.5942256830611292</c:v>
                </c:pt>
                <c:pt idx="24">
                  <c:v>8.6377947504232697</c:v>
                </c:pt>
                <c:pt idx="25">
                  <c:v>8.6590035646774766</c:v>
                </c:pt>
                <c:pt idx="26">
                  <c:v>8.6635766335838813</c:v>
                </c:pt>
                <c:pt idx="27">
                  <c:v>8.682867812147661</c:v>
                </c:pt>
                <c:pt idx="28">
                  <c:v>8.6836265281212643</c:v>
                </c:pt>
                <c:pt idx="29">
                  <c:v>8.6862611884261032</c:v>
                </c:pt>
                <c:pt idx="30">
                  <c:v>8.7117372050257469</c:v>
                </c:pt>
                <c:pt idx="31">
                  <c:v>8.7167682713307375</c:v>
                </c:pt>
                <c:pt idx="32">
                  <c:v>8.7503969354644102</c:v>
                </c:pt>
                <c:pt idx="33">
                  <c:v>8.7592540765720841</c:v>
                </c:pt>
                <c:pt idx="34">
                  <c:v>8.7786742217975462</c:v>
                </c:pt>
                <c:pt idx="35">
                  <c:v>8.8562821574573061</c:v>
                </c:pt>
                <c:pt idx="36">
                  <c:v>8.8569067450322514</c:v>
                </c:pt>
                <c:pt idx="37">
                  <c:v>8.9490359786264904</c:v>
                </c:pt>
                <c:pt idx="38">
                  <c:v>8.9648179409537523</c:v>
                </c:pt>
                <c:pt idx="39">
                  <c:v>8.9863372901260288</c:v>
                </c:pt>
                <c:pt idx="40">
                  <c:v>9.0202961927026344</c:v>
                </c:pt>
                <c:pt idx="41">
                  <c:v>9.0553463676970107</c:v>
                </c:pt>
                <c:pt idx="42">
                  <c:v>9.0560592261736002</c:v>
                </c:pt>
                <c:pt idx="43">
                  <c:v>9.0581002970409905</c:v>
                </c:pt>
                <c:pt idx="44">
                  <c:v>9.0709394755057371</c:v>
                </c:pt>
                <c:pt idx="45">
                  <c:v>9.0872735619588809</c:v>
                </c:pt>
                <c:pt idx="46">
                  <c:v>#N/A</c:v>
                </c:pt>
                <c:pt idx="47">
                  <c:v>#N/A</c:v>
                </c:pt>
                <c:pt idx="48">
                  <c:v>#N/A</c:v>
                </c:pt>
                <c:pt idx="49">
                  <c:v>#N/A</c:v>
                </c:pt>
              </c:numCache>
            </c:numRef>
          </c:val>
          <c:extLst>
            <c:ext xmlns:c16="http://schemas.microsoft.com/office/drawing/2014/chart" uri="{C3380CC4-5D6E-409C-BE32-E72D297353CC}">
              <c16:uniqueId val="{00000003-FFC0-40A5-8727-3E99F71AF845}"/>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Your Trust</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9.1254332488953676</c:v>
                </c:pt>
                <c:pt idx="47">
                  <c:v>9.2246902625944092</c:v>
                </c:pt>
                <c:pt idx="48">
                  <c:v>#N/A</c:v>
                </c:pt>
                <c:pt idx="49">
                  <c:v>#N/A</c:v>
                </c:pt>
              </c:numCache>
            </c:numRef>
          </c:val>
          <c:extLst>
            <c:ext xmlns:c16="http://schemas.microsoft.com/office/drawing/2014/chart" uri="{C3380CC4-5D6E-409C-BE32-E72D297353CC}">
              <c16:uniqueId val="{00000004-FFC0-40A5-8727-3E99F71AF845}"/>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Your Trust</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9.2504054704711862</c:v>
                </c:pt>
                <c:pt idx="49">
                  <c:v>9.295648393699711</c:v>
                </c:pt>
              </c:numCache>
            </c:numRef>
          </c:val>
          <c:extLst>
            <c:ext xmlns:c16="http://schemas.microsoft.com/office/drawing/2014/chart" uri="{C3380CC4-5D6E-409C-BE32-E72D297353CC}">
              <c16:uniqueId val="{00000005-FFC0-40A5-8727-3E99F71AF845}"/>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Your Trust</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6-FFC0-40A5-8727-3E99F71AF845}"/>
            </c:ext>
          </c:extLst>
        </c:ser>
        <c:dLbls>
          <c:showLegendKey val="0"/>
          <c:showVal val="0"/>
          <c:showCatName val="0"/>
          <c:showSerName val="0"/>
          <c:showPercent val="0"/>
          <c:showBubbleSize val="0"/>
        </c:dLbls>
        <c:gapWidth val="50"/>
        <c:overlap val="100"/>
        <c:axId val="898320896"/>
        <c:axId val="89832252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Your Trust</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9.0560592261736002</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FFC0-40A5-8727-3E99F71AF845}"/>
            </c:ext>
          </c:extLst>
        </c:ser>
        <c:dLbls>
          <c:showLegendKey val="0"/>
          <c:showVal val="0"/>
          <c:showCatName val="0"/>
          <c:showSerName val="0"/>
          <c:showPercent val="0"/>
          <c:showBubbleSize val="0"/>
        </c:dLbls>
        <c:gapWidth val="0"/>
        <c:overlap val="-100"/>
        <c:axId val="902096912"/>
        <c:axId val="902099632"/>
      </c:barChart>
      <c:catAx>
        <c:axId val="898320896"/>
        <c:scaling>
          <c:orientation val="minMax"/>
        </c:scaling>
        <c:delete val="1"/>
        <c:axPos val="b"/>
        <c:numFmt formatCode="General" sourceLinked="1"/>
        <c:majorTickMark val="none"/>
        <c:minorTickMark val="none"/>
        <c:tickLblPos val="nextTo"/>
        <c:crossAx val="898322528"/>
        <c:crosses val="autoZero"/>
        <c:auto val="1"/>
        <c:lblAlgn val="ctr"/>
        <c:lblOffset val="100"/>
        <c:noMultiLvlLbl val="0"/>
      </c:catAx>
      <c:valAx>
        <c:axId val="89832252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20896"/>
        <c:crosses val="autoZero"/>
        <c:crossBetween val="between"/>
      </c:valAx>
      <c:valAx>
        <c:axId val="902099632"/>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6912"/>
        <c:crosses val="max"/>
        <c:crossBetween val="between"/>
      </c:valAx>
      <c:catAx>
        <c:axId val="902096912"/>
        <c:scaling>
          <c:orientation val="minMax"/>
        </c:scaling>
        <c:delete val="1"/>
        <c:axPos val="b"/>
        <c:numFmt formatCode="General" sourceLinked="1"/>
        <c:majorTickMark val="out"/>
        <c:minorTickMark val="none"/>
        <c:tickLblPos val="nextTo"/>
        <c:crossAx val="902099632"/>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7.8256072036611979</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0.1115119950459702</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0.10709781755520797</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1.1180859619557353</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0.10709781755520886</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2.6247597926390753E-2</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9.0560592261736002</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8.6032599972402437</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1450229468599033"/>
                  <c:y val="-1.3248719661544666E-3"/>
                </c:manualLayout>
              </c:layout>
              <c:tx>
                <c:rich>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r>
                      <a:rPr lang="en-GB" dirty="0"/>
                      <a:t>Q25. Thinking about the last time you received therapy, did you have enough privacy to talk comfortably?</a:t>
                    </a:r>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l">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Sheet1!$D$2:$D$42</c:f>
              <c:numCache>
                <c:formatCode>General</c:formatCode>
                <c:ptCount val="4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0-0596-47C8-A8A1-8608729EB69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Sheet1!$E$2:$E$42</c:f>
              <c:numCache>
                <c:formatCode>General</c:formatCode>
                <c:ptCount val="41"/>
                <c:pt idx="0">
                  <c:v>2.7104202602915231</c:v>
                </c:pt>
                <c:pt idx="1">
                  <c:v>3.1061688440641229</c:v>
                </c:pt>
                <c:pt idx="2">
                  <c:v>3.118680117707926</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1-0596-47C8-A8A1-8608729EB69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Sheet1!$F$2:$F$42</c:f>
              <c:numCache>
                <c:formatCode>General</c:formatCode>
                <c:ptCount val="41"/>
                <c:pt idx="0">
                  <c:v>#N/A</c:v>
                </c:pt>
                <c:pt idx="1">
                  <c:v>#N/A</c:v>
                </c:pt>
                <c:pt idx="2">
                  <c:v>#N/A</c:v>
                </c:pt>
                <c:pt idx="3">
                  <c:v>3.3039136664354181</c:v>
                </c:pt>
                <c:pt idx="4">
                  <c:v>3.425092858588092</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2-0596-47C8-A8A1-8608729EB69C}"/>
            </c:ext>
          </c:extLst>
        </c:ser>
        <c:ser>
          <c:idx val="3"/>
          <c:order val="3"/>
          <c:tx>
            <c:strRef>
              <c:f>Sheet1!$G$1</c:f>
              <c:strCache>
                <c:ptCount val="1"/>
                <c:pt idx="0">
                  <c:v>About the same</c:v>
                </c:pt>
              </c:strCache>
            </c:strRef>
          </c:tx>
          <c:spPr>
            <a:solidFill>
              <a:srgbClr val="D9D9D9"/>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Sheet1!$G$2:$G$42</c:f>
              <c:numCache>
                <c:formatCode>General</c:formatCode>
                <c:ptCount val="41"/>
                <c:pt idx="0">
                  <c:v>#N/A</c:v>
                </c:pt>
                <c:pt idx="1">
                  <c:v>#N/A</c:v>
                </c:pt>
                <c:pt idx="2">
                  <c:v>#N/A</c:v>
                </c:pt>
                <c:pt idx="3">
                  <c:v>#N/A</c:v>
                </c:pt>
                <c:pt idx="4">
                  <c:v>#N/A</c:v>
                </c:pt>
                <c:pt idx="5">
                  <c:v>3.7874981482128298</c:v>
                </c:pt>
                <c:pt idx="6">
                  <c:v>3.882567317872919</c:v>
                </c:pt>
                <c:pt idx="7">
                  <c:v>3.9412685832023562</c:v>
                </c:pt>
                <c:pt idx="8">
                  <c:v>3.9520378812162069</c:v>
                </c:pt>
                <c:pt idx="9">
                  <c:v>3.9547229933145709</c:v>
                </c:pt>
                <c:pt idx="10">
                  <c:v>3.9975427689858321</c:v>
                </c:pt>
                <c:pt idx="11">
                  <c:v>4.0819972164449112</c:v>
                </c:pt>
                <c:pt idx="12">
                  <c:v>4.1100259596207183</c:v>
                </c:pt>
                <c:pt idx="13">
                  <c:v>4.1973959225534232</c:v>
                </c:pt>
                <c:pt idx="14">
                  <c:v>4.2470735249836071</c:v>
                </c:pt>
                <c:pt idx="15">
                  <c:v>4.2797895717948036</c:v>
                </c:pt>
                <c:pt idx="16">
                  <c:v>4.3053350596140518</c:v>
                </c:pt>
                <c:pt idx="17">
                  <c:v>4.346649174123943</c:v>
                </c:pt>
                <c:pt idx="18">
                  <c:v>4.3496484272066027</c:v>
                </c:pt>
                <c:pt idx="19">
                  <c:v>4.3861387483684453</c:v>
                </c:pt>
                <c:pt idx="20">
                  <c:v>4.4739689036230326</c:v>
                </c:pt>
                <c:pt idx="21">
                  <c:v>4.5515926491709742</c:v>
                </c:pt>
                <c:pt idx="22">
                  <c:v>4.5971200925006626</c:v>
                </c:pt>
                <c:pt idx="23">
                  <c:v>4.6426998997990481</c:v>
                </c:pt>
                <c:pt idx="24">
                  <c:v>4.6795019895837839</c:v>
                </c:pt>
                <c:pt idx="25">
                  <c:v>4.7483084174004739</c:v>
                </c:pt>
                <c:pt idx="26">
                  <c:v>4.7995684099411129</c:v>
                </c:pt>
                <c:pt idx="27">
                  <c:v>4.9382063187674676</c:v>
                </c:pt>
                <c:pt idx="28">
                  <c:v>4.9435866766042889</c:v>
                </c:pt>
                <c:pt idx="29">
                  <c:v>4.9463953136111964</c:v>
                </c:pt>
                <c:pt idx="30">
                  <c:v>4.9743063218552637</c:v>
                </c:pt>
                <c:pt idx="31">
                  <c:v>5.0527977254295173</c:v>
                </c:pt>
                <c:pt idx="32">
                  <c:v>5.0960944154316117</c:v>
                </c:pt>
                <c:pt idx="33">
                  <c:v>5.1234350612226134</c:v>
                </c:pt>
                <c:pt idx="34">
                  <c:v>5.1237953049669347</c:v>
                </c:pt>
                <c:pt idx="35">
                  <c:v>5.2103836486115194</c:v>
                </c:pt>
                <c:pt idx="36">
                  <c:v>5.2635920109547953</c:v>
                </c:pt>
                <c:pt idx="37">
                  <c:v>5.3784039623922126</c:v>
                </c:pt>
                <c:pt idx="38">
                  <c:v>5.4542586545580578</c:v>
                </c:pt>
                <c:pt idx="39">
                  <c:v>#N/A</c:v>
                </c:pt>
                <c:pt idx="40">
                  <c:v>#N/A</c:v>
                </c:pt>
              </c:numCache>
            </c:numRef>
          </c:val>
          <c:extLst>
            <c:ext xmlns:c16="http://schemas.microsoft.com/office/drawing/2014/chart" uri="{C3380CC4-5D6E-409C-BE32-E72D297353CC}">
              <c16:uniqueId val="{00000003-0596-47C8-A8A1-8608729EB69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Sheet1!$H$2:$H$42</c:f>
              <c:numCache>
                <c:formatCode>General</c:formatCode>
                <c:ptCount val="4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4-0596-47C8-A8A1-8608729EB69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Sheet1!$I$2:$I$42</c:f>
              <c:numCache>
                <c:formatCode>General</c:formatCode>
                <c:ptCount val="4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5.9353392311205457</c:v>
                </c:pt>
                <c:pt idx="40">
                  <c:v>6.0439510512808372</c:v>
                </c:pt>
              </c:numCache>
            </c:numRef>
          </c:val>
          <c:extLst>
            <c:ext xmlns:c16="http://schemas.microsoft.com/office/drawing/2014/chart" uri="{C3380CC4-5D6E-409C-BE32-E72D297353CC}">
              <c16:uniqueId val="{00000005-0596-47C8-A8A1-8608729EB69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Sheet1!$J$2:$J$42</c:f>
              <c:numCache>
                <c:formatCode>General</c:formatCode>
                <c:ptCount val="4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6-0596-47C8-A8A1-8608729EB69C}"/>
            </c:ext>
          </c:extLst>
        </c:ser>
        <c:dLbls>
          <c:showLegendKey val="0"/>
          <c:showVal val="0"/>
          <c:showCatName val="0"/>
          <c:showSerName val="0"/>
          <c:showPercent val="0"/>
          <c:showBubbleSize val="0"/>
        </c:dLbls>
        <c:gapWidth val="50"/>
        <c:overlap val="100"/>
        <c:axId val="902100176"/>
        <c:axId val="902098000"/>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Sheet1!$K$2:$K$42</c:f>
              <c:numCache>
                <c:formatCode>General</c:formatCode>
                <c:ptCount val="4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7-0596-47C8-A8A1-8608729EB69C}"/>
            </c:ext>
          </c:extLst>
        </c:ser>
        <c:dLbls>
          <c:showLegendKey val="0"/>
          <c:showVal val="0"/>
          <c:showCatName val="0"/>
          <c:showSerName val="0"/>
          <c:showPercent val="0"/>
          <c:showBubbleSize val="0"/>
        </c:dLbls>
        <c:gapWidth val="0"/>
        <c:overlap val="-100"/>
        <c:axId val="902092560"/>
        <c:axId val="902098544"/>
      </c:barChart>
      <c:catAx>
        <c:axId val="902100176"/>
        <c:scaling>
          <c:orientation val="minMax"/>
        </c:scaling>
        <c:delete val="1"/>
        <c:axPos val="b"/>
        <c:numFmt formatCode="General" sourceLinked="1"/>
        <c:majorTickMark val="none"/>
        <c:minorTickMark val="none"/>
        <c:tickLblPos val="nextTo"/>
        <c:crossAx val="902098000"/>
        <c:crosses val="autoZero"/>
        <c:auto val="1"/>
        <c:lblAlgn val="ctr"/>
        <c:lblOffset val="100"/>
        <c:noMultiLvlLbl val="0"/>
      </c:catAx>
      <c:valAx>
        <c:axId val="902098000"/>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2100176"/>
        <c:crosses val="autoZero"/>
        <c:crossBetween val="between"/>
      </c:valAx>
      <c:valAx>
        <c:axId val="902098544"/>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2560"/>
        <c:crosses val="max"/>
        <c:crossBetween val="between"/>
      </c:valAx>
      <c:catAx>
        <c:axId val="902092560"/>
        <c:scaling>
          <c:orientation val="minMax"/>
        </c:scaling>
        <c:delete val="1"/>
        <c:axPos val="b"/>
        <c:numFmt formatCode="General" sourceLinked="1"/>
        <c:majorTickMark val="out"/>
        <c:minorTickMark val="none"/>
        <c:tickLblPos val="nextTo"/>
        <c:crossAx val="902098544"/>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3.0834066601511489</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0.50165078427189513</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0.23659110566357278</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2.4699774468294962</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0.23659110566357366</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0.25409403930843411</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5.087166987992414</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5.0566372735013649</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217137681159421"/>
                  <c:y val="5.7448229792919168E-3"/>
                </c:manualLayout>
              </c:layout>
              <c:tx>
                <c:rich>
                  <a:bodyPr/>
                  <a:lstStyle/>
                  <a:p>
                    <a:r>
                      <a:rPr lang="en-GB" dirty="0"/>
                      <a:t>Q29. Thinking about the last time you contacted NHS mental health crisis support, did you get the help you needed?</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0</c:v>
                </c:pt>
              </c:numCache>
            </c:numRef>
          </c:val>
          <c:extLst>
            <c:ext xmlns:c16="http://schemas.microsoft.com/office/drawing/2014/chart" uri="{C3380CC4-5D6E-409C-BE32-E72D297353CC}">
              <c16:uniqueId val="{00000000-949B-45DF-BB31-5C5A5F8262C4}"/>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49B-45DF-BB31-5C5A5F8262C4}"/>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949B-45DF-BB31-5C5A5F8262C4}"/>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949B-45DF-BB31-5C5A5F8262C4}"/>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c:v>
                </c:pt>
              </c:numCache>
            </c:numRef>
          </c:val>
          <c:extLst>
            <c:ext xmlns:c16="http://schemas.microsoft.com/office/drawing/2014/chart" uri="{C3380CC4-5D6E-409C-BE32-E72D297353CC}">
              <c16:uniqueId val="{00000004-949B-45DF-BB31-5C5A5F8262C4}"/>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949B-45DF-BB31-5C5A5F8262C4}"/>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949B-45DF-BB31-5C5A5F8262C4}"/>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49B-45DF-BB31-5C5A5F8262C4}"/>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numCache>
            </c:numRef>
          </c:xVal>
          <c:yVal>
            <c:numLit>
              <c:formatCode>General</c:formatCode>
              <c:ptCount val="1"/>
              <c:pt idx="0">
                <c:v>1</c:v>
              </c:pt>
            </c:numLit>
          </c:yVal>
          <c:smooth val="0"/>
          <c:extLst>
            <c:ext xmlns:c16="http://schemas.microsoft.com/office/drawing/2014/chart" uri="{C3380CC4-5D6E-409C-BE32-E72D297353CC}">
              <c16:uniqueId val="{00000008-949B-45DF-BB31-5C5A5F8262C4}"/>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49B-45DF-BB31-5C5A5F8262C4}"/>
              </c:ext>
            </c:extLst>
          </c:dPt>
          <c:xVal>
            <c:numRef>
              <c:f>Sheet1!$B$12</c:f>
              <c:numCache>
                <c:formatCode>General</c:formatCode>
                <c:ptCount val="1"/>
              </c:numCache>
            </c:numRef>
          </c:xVal>
          <c:yVal>
            <c:numLit>
              <c:formatCode>General</c:formatCode>
              <c:ptCount val="1"/>
              <c:pt idx="0">
                <c:v>1</c:v>
              </c:pt>
            </c:numLit>
          </c:yVal>
          <c:smooth val="0"/>
          <c:extLst>
            <c:ext xmlns:c16="http://schemas.microsoft.com/office/drawing/2014/chart" uri="{C3380CC4-5D6E-409C-BE32-E72D297353CC}">
              <c16:uniqueId val="{0000000A-949B-45DF-BB31-5C5A5F8262C4}"/>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949B-45DF-BB31-5C5A5F8262C4}"/>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Your Trust</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Sheet1!$D$2:$D$47</c:f>
              <c:numCache>
                <c:formatCode>General</c:formatCode>
                <c:ptCount val="46"/>
                <c:pt idx="0">
                  <c:v>5.5601445114988453</c:v>
                </c:pt>
                <c:pt idx="1">
                  <c:v>6.0433449824303747</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numCache>
            </c:numRef>
          </c:val>
          <c:extLst>
            <c:ext xmlns:c16="http://schemas.microsoft.com/office/drawing/2014/chart" uri="{C3380CC4-5D6E-409C-BE32-E72D297353CC}">
              <c16:uniqueId val="{00000000-5E7A-4386-BBC9-04D4B51861F8}"/>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Your Trust</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Sheet1!$E$2:$E$47</c:f>
              <c:numCache>
                <c:formatCode>General</c:formatCode>
                <c:ptCount val="4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numCache>
            </c:numRef>
          </c:val>
          <c:extLst>
            <c:ext xmlns:c16="http://schemas.microsoft.com/office/drawing/2014/chart" uri="{C3380CC4-5D6E-409C-BE32-E72D297353CC}">
              <c16:uniqueId val="{00000001-5E7A-4386-BBC9-04D4B51861F8}"/>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Your Trust</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Sheet1!$F$2:$F$47</c:f>
              <c:numCache>
                <c:formatCode>General</c:formatCode>
                <c:ptCount val="46"/>
                <c:pt idx="0">
                  <c:v>#N/A</c:v>
                </c:pt>
                <c:pt idx="1">
                  <c:v>#N/A</c:v>
                </c:pt>
                <c:pt idx="2">
                  <c:v>6.3383240544629196</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numCache>
            </c:numRef>
          </c:val>
          <c:extLst>
            <c:ext xmlns:c16="http://schemas.microsoft.com/office/drawing/2014/chart" uri="{C3380CC4-5D6E-409C-BE32-E72D297353CC}">
              <c16:uniqueId val="{00000002-5E7A-4386-BBC9-04D4B51861F8}"/>
            </c:ext>
          </c:extLst>
        </c:ser>
        <c:ser>
          <c:idx val="3"/>
          <c:order val="3"/>
          <c:tx>
            <c:strRef>
              <c:f>Sheet1!$G$1</c:f>
              <c:strCache>
                <c:ptCount val="1"/>
                <c:pt idx="0">
                  <c:v>About the same</c:v>
                </c:pt>
              </c:strCache>
            </c:strRef>
          </c:tx>
          <c:spPr>
            <a:solidFill>
              <a:srgbClr val="D9D9D9"/>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Your Trust</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Sheet1!$G$2:$G$47</c:f>
              <c:numCache>
                <c:formatCode>General</c:formatCode>
                <c:ptCount val="46"/>
                <c:pt idx="0">
                  <c:v>#N/A</c:v>
                </c:pt>
                <c:pt idx="1">
                  <c:v>#N/A</c:v>
                </c:pt>
                <c:pt idx="2">
                  <c:v>#N/A</c:v>
                </c:pt>
                <c:pt idx="3">
                  <c:v>6.4441142959694648</c:v>
                </c:pt>
                <c:pt idx="4">
                  <c:v>6.5034977983186231</c:v>
                </c:pt>
                <c:pt idx="5">
                  <c:v>6.5065894638354314</c:v>
                </c:pt>
                <c:pt idx="6">
                  <c:v>6.5633851489677308</c:v>
                </c:pt>
                <c:pt idx="7">
                  <c:v>6.5650913804004407</c:v>
                </c:pt>
                <c:pt idx="8">
                  <c:v>6.5754432733610511</c:v>
                </c:pt>
                <c:pt idx="9">
                  <c:v>6.577273471378458</c:v>
                </c:pt>
                <c:pt idx="10">
                  <c:v>6.6484116607984429</c:v>
                </c:pt>
                <c:pt idx="11">
                  <c:v>6.6562684405738164</c:v>
                </c:pt>
                <c:pt idx="12">
                  <c:v>6.7076694565578334</c:v>
                </c:pt>
                <c:pt idx="13">
                  <c:v>6.7079526199170356</c:v>
                </c:pt>
                <c:pt idx="14">
                  <c:v>6.759179651536277</c:v>
                </c:pt>
                <c:pt idx="15">
                  <c:v>6.7920908477452526</c:v>
                </c:pt>
                <c:pt idx="16">
                  <c:v>6.841894417330737</c:v>
                </c:pt>
                <c:pt idx="17">
                  <c:v>6.8580601828151373</c:v>
                </c:pt>
                <c:pt idx="18">
                  <c:v>6.8887435250216198</c:v>
                </c:pt>
                <c:pt idx="19">
                  <c:v>6.8988660308854994</c:v>
                </c:pt>
                <c:pt idx="20">
                  <c:v>6.9063091705727926</c:v>
                </c:pt>
                <c:pt idx="21">
                  <c:v>6.9076126780218674</c:v>
                </c:pt>
                <c:pt idx="22">
                  <c:v>6.9118486640471151</c:v>
                </c:pt>
                <c:pt idx="23">
                  <c:v>6.9200575450164772</c:v>
                </c:pt>
                <c:pt idx="24">
                  <c:v>6.9552093093949097</c:v>
                </c:pt>
                <c:pt idx="25">
                  <c:v>6.9732147422421509</c:v>
                </c:pt>
                <c:pt idx="26">
                  <c:v>6.9992314585558262</c:v>
                </c:pt>
                <c:pt idx="27">
                  <c:v>7.0360181233325871</c:v>
                </c:pt>
                <c:pt idx="28">
                  <c:v>7.0539446336429306</c:v>
                </c:pt>
                <c:pt idx="29">
                  <c:v>7.0903032452400687</c:v>
                </c:pt>
                <c:pt idx="30">
                  <c:v>7.094032868292901</c:v>
                </c:pt>
                <c:pt idx="31">
                  <c:v>7.1261657881628926</c:v>
                </c:pt>
                <c:pt idx="32">
                  <c:v>7.1346336766953193</c:v>
                </c:pt>
                <c:pt idx="33">
                  <c:v>7.1547028674525688</c:v>
                </c:pt>
                <c:pt idx="34">
                  <c:v>7.2127179239079506</c:v>
                </c:pt>
                <c:pt idx="35">
                  <c:v>7.2390153221620466</c:v>
                </c:pt>
                <c:pt idx="36">
                  <c:v>7.2404614129548257</c:v>
                </c:pt>
                <c:pt idx="37">
                  <c:v>7.2448574618500157</c:v>
                </c:pt>
                <c:pt idx="38">
                  <c:v>7.2658588121336258</c:v>
                </c:pt>
                <c:pt idx="39">
                  <c:v>7.2937081565904718</c:v>
                </c:pt>
                <c:pt idx="40">
                  <c:v>7.4403872602644299</c:v>
                </c:pt>
                <c:pt idx="41">
                  <c:v>#N/A</c:v>
                </c:pt>
                <c:pt idx="42">
                  <c:v>#N/A</c:v>
                </c:pt>
                <c:pt idx="43">
                  <c:v>#N/A</c:v>
                </c:pt>
                <c:pt idx="44">
                  <c:v>#N/A</c:v>
                </c:pt>
                <c:pt idx="45">
                  <c:v>#N/A</c:v>
                </c:pt>
              </c:numCache>
            </c:numRef>
          </c:val>
          <c:extLst>
            <c:ext xmlns:c16="http://schemas.microsoft.com/office/drawing/2014/chart" uri="{C3380CC4-5D6E-409C-BE32-E72D297353CC}">
              <c16:uniqueId val="{00000003-5E7A-4386-BBC9-04D4B51861F8}"/>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Your Trust</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Sheet1!$H$2:$H$47</c:f>
              <c:numCache>
                <c:formatCode>General</c:formatCode>
                <c:ptCount val="4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7.4367466352346483</c:v>
                </c:pt>
                <c:pt idx="42">
                  <c:v>7.52040761730483</c:v>
                </c:pt>
                <c:pt idx="43">
                  <c:v>#N/A</c:v>
                </c:pt>
                <c:pt idx="44">
                  <c:v>#N/A</c:v>
                </c:pt>
                <c:pt idx="45">
                  <c:v>#N/A</c:v>
                </c:pt>
              </c:numCache>
            </c:numRef>
          </c:val>
          <c:extLst>
            <c:ext xmlns:c16="http://schemas.microsoft.com/office/drawing/2014/chart" uri="{C3380CC4-5D6E-409C-BE32-E72D297353CC}">
              <c16:uniqueId val="{00000004-5E7A-4386-BBC9-04D4B51861F8}"/>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Your Trust</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Sheet1!$I$2:$I$47</c:f>
              <c:numCache>
                <c:formatCode>General</c:formatCode>
                <c:ptCount val="4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7.5495781372926984</c:v>
                </c:pt>
                <c:pt idx="44">
                  <c:v>7.7913792050444304</c:v>
                </c:pt>
                <c:pt idx="45">
                  <c:v>#N/A</c:v>
                </c:pt>
              </c:numCache>
            </c:numRef>
          </c:val>
          <c:extLst>
            <c:ext xmlns:c16="http://schemas.microsoft.com/office/drawing/2014/chart" uri="{C3380CC4-5D6E-409C-BE32-E72D297353CC}">
              <c16:uniqueId val="{00000005-5E7A-4386-BBC9-04D4B51861F8}"/>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Your Trust</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Sheet1!$J$2:$J$47</c:f>
              <c:numCache>
                <c:formatCode>General</c:formatCode>
                <c:ptCount val="4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7.9353231027712328</c:v>
                </c:pt>
              </c:numCache>
            </c:numRef>
          </c:val>
          <c:extLst>
            <c:ext xmlns:c16="http://schemas.microsoft.com/office/drawing/2014/chart" uri="{C3380CC4-5D6E-409C-BE32-E72D297353CC}">
              <c16:uniqueId val="{00000006-5E7A-4386-BBC9-04D4B51861F8}"/>
            </c:ext>
          </c:extLst>
        </c:ser>
        <c:dLbls>
          <c:showLegendKey val="0"/>
          <c:showVal val="0"/>
          <c:showCatName val="0"/>
          <c:showSerName val="0"/>
          <c:showPercent val="0"/>
          <c:showBubbleSize val="0"/>
        </c:dLbls>
        <c:gapWidth val="50"/>
        <c:overlap val="100"/>
        <c:axId val="898320352"/>
        <c:axId val="898314912"/>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Your Trust</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Sheet1!$K$2:$K$47</c:f>
              <c:numCache>
                <c:formatCode>General</c:formatCode>
                <c:ptCount val="4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6.9732147422421509</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numCache>
            </c:numRef>
          </c:val>
          <c:extLst>
            <c:ext xmlns:c16="http://schemas.microsoft.com/office/drawing/2014/chart" uri="{C3380CC4-5D6E-409C-BE32-E72D297353CC}">
              <c16:uniqueId val="{00000007-5E7A-4386-BBC9-04D4B51861F8}"/>
            </c:ext>
          </c:extLst>
        </c:ser>
        <c:dLbls>
          <c:showLegendKey val="0"/>
          <c:showVal val="0"/>
          <c:showCatName val="0"/>
          <c:showSerName val="0"/>
          <c:showPercent val="0"/>
          <c:showBubbleSize val="0"/>
        </c:dLbls>
        <c:gapWidth val="0"/>
        <c:overlap val="-100"/>
        <c:axId val="898321984"/>
        <c:axId val="898323616"/>
      </c:barChart>
      <c:catAx>
        <c:axId val="898320352"/>
        <c:scaling>
          <c:orientation val="minMax"/>
        </c:scaling>
        <c:delete val="1"/>
        <c:axPos val="b"/>
        <c:numFmt formatCode="General" sourceLinked="1"/>
        <c:majorTickMark val="none"/>
        <c:minorTickMark val="none"/>
        <c:tickLblPos val="nextTo"/>
        <c:crossAx val="898314912"/>
        <c:crosses val="autoZero"/>
        <c:auto val="1"/>
        <c:lblAlgn val="ctr"/>
        <c:lblOffset val="100"/>
        <c:noMultiLvlLbl val="0"/>
      </c:catAx>
      <c:valAx>
        <c:axId val="898314912"/>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20352"/>
        <c:crosses val="autoZero"/>
        <c:crossBetween val="between"/>
      </c:valAx>
      <c:valAx>
        <c:axId val="89832361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8321984"/>
        <c:crosses val="max"/>
        <c:crossBetween val="between"/>
      </c:valAx>
      <c:catAx>
        <c:axId val="898321984"/>
        <c:scaling>
          <c:orientation val="minMax"/>
        </c:scaling>
        <c:delete val="1"/>
        <c:axPos val="b"/>
        <c:numFmt formatCode="General" sourceLinked="1"/>
        <c:majorTickMark val="out"/>
        <c:minorTickMark val="none"/>
        <c:tickLblPos val="nextTo"/>
        <c:crossAx val="89832361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7.2044157795859718</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0.20966487948234036</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0.4185166640286182</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0.11667931688047783</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1.218115450274186</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0.11667931688047695</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1.0054739517213918E-2</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8.284036086255032</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8.5583343651145007</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217137681159421"/>
                  <c:y val="5.7448229792919168E-3"/>
                </c:manualLayout>
              </c:layout>
              <c:tx>
                <c:rich>
                  <a:bodyPr/>
                  <a:lstStyle/>
                  <a:p>
                    <a:r>
                      <a:rPr lang="en-GB" dirty="0"/>
                      <a:t>Q26. Would you know who to contact out of office hours within the NHS if you had a crisis?</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3.4330390594713411</c:v>
                </c:pt>
              </c:numCache>
            </c:numRef>
          </c:val>
          <c:extLst>
            <c:ext xmlns:c16="http://schemas.microsoft.com/office/drawing/2014/chart" uri="{C3380CC4-5D6E-409C-BE32-E72D297353CC}">
              <c16:uniqueId val="{00000000-EE09-4573-83CF-10E91D8BEEF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EE09-4573-83CF-10E91D8BEEF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6.1582050880331085E-2</c:v>
                </c:pt>
              </c:numCache>
            </c:numRef>
          </c:val>
          <c:extLst>
            <c:ext xmlns:c16="http://schemas.microsoft.com/office/drawing/2014/chart" uri="{C3380CC4-5D6E-409C-BE32-E72D297353CC}">
              <c16:uniqueId val="{00000002-EE09-4573-83CF-10E91D8BEEF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0.2809307242064496</c:v>
                </c:pt>
              </c:numCache>
            </c:numRef>
          </c:val>
          <c:extLst>
            <c:ext xmlns:c16="http://schemas.microsoft.com/office/drawing/2014/chart" uri="{C3380CC4-5D6E-409C-BE32-E72D297353CC}">
              <c16:uniqueId val="{00000003-EE09-4573-83CF-10E91D8BEEF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2.9328767493825736</c:v>
                </c:pt>
              </c:numCache>
            </c:numRef>
          </c:val>
          <c:extLst>
            <c:ext xmlns:c16="http://schemas.microsoft.com/office/drawing/2014/chart" uri="{C3380CC4-5D6E-409C-BE32-E72D297353CC}">
              <c16:uniqueId val="{00000004-EE09-4573-83CF-10E91D8BEEF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0.28093072420644916</c:v>
                </c:pt>
              </c:numCache>
            </c:numRef>
          </c:val>
          <c:extLst>
            <c:ext xmlns:c16="http://schemas.microsoft.com/office/drawing/2014/chart" uri="{C3380CC4-5D6E-409C-BE32-E72D297353CC}">
              <c16:uniqueId val="{00000005-EE09-4573-83CF-10E91D8BEEF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0.20497727502552987</c:v>
                </c:pt>
              </c:numCache>
            </c:numRef>
          </c:val>
          <c:extLst>
            <c:ext xmlns:c16="http://schemas.microsoft.com/office/drawing/2014/chart" uri="{C3380CC4-5D6E-409C-BE32-E72D297353CC}">
              <c16:uniqueId val="{00000006-EE09-4573-83CF-10E91D8BEEF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EE09-4573-83CF-10E91D8BEEF6}"/>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5.6623933982292698</c:v>
                </c:pt>
              </c:numCache>
            </c:numRef>
          </c:xVal>
          <c:yVal>
            <c:numLit>
              <c:formatCode>General</c:formatCode>
              <c:ptCount val="1"/>
              <c:pt idx="0">
                <c:v>1</c:v>
              </c:pt>
            </c:numLit>
          </c:yVal>
          <c:smooth val="0"/>
          <c:extLst>
            <c:ext xmlns:c16="http://schemas.microsoft.com/office/drawing/2014/chart" uri="{C3380CC4-5D6E-409C-BE32-E72D297353CC}">
              <c16:uniqueId val="{00000008-EE09-4573-83CF-10E91D8BEEF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EE09-4573-83CF-10E91D8BEEF6}"/>
              </c:ext>
            </c:extLst>
          </c:dPt>
          <c:xVal>
            <c:numRef>
              <c:f>Sheet1!$B$12</c:f>
              <c:numCache>
                <c:formatCode>General</c:formatCode>
                <c:ptCount val="1"/>
                <c:pt idx="0">
                  <c:v>5.2419902092494084</c:v>
                </c:pt>
              </c:numCache>
            </c:numRef>
          </c:xVal>
          <c:yVal>
            <c:numLit>
              <c:formatCode>General</c:formatCode>
              <c:ptCount val="1"/>
              <c:pt idx="0">
                <c:v>1</c:v>
              </c:pt>
            </c:numLit>
          </c:yVal>
          <c:smooth val="0"/>
          <c:extLst>
            <c:ext xmlns:c16="http://schemas.microsoft.com/office/drawing/2014/chart" uri="{C3380CC4-5D6E-409C-BE32-E72D297353CC}">
              <c16:uniqueId val="{0000000A-EE09-4573-83CF-10E91D8BEEF6}"/>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EE09-4573-83CF-10E91D8BEEF6}"/>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Your Trust</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C75D-419F-A433-EB3B11E18824}"/>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Your Trust</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5.4922557832217782</c:v>
                </c:pt>
                <c:pt idx="1">
                  <c:v>5.7649609197704139</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C75D-419F-A433-EB3B11E18824}"/>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Your Trust</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5.8168881195935924</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C75D-419F-A433-EB3B11E18824}"/>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Your Trust</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5.9023633900728489</c:v>
                </c:pt>
                <c:pt idx="4">
                  <c:v>5.9212159644117932</c:v>
                </c:pt>
                <c:pt idx="5">
                  <c:v>5.9536750505113156</c:v>
                </c:pt>
                <c:pt idx="6">
                  <c:v>5.9845576281295711</c:v>
                </c:pt>
                <c:pt idx="7">
                  <c:v>5.9943757707888361</c:v>
                </c:pt>
                <c:pt idx="8">
                  <c:v>6.0163889686280063</c:v>
                </c:pt>
                <c:pt idx="9">
                  <c:v>6.0504996914392537</c:v>
                </c:pt>
                <c:pt idx="10">
                  <c:v>6.0690665990694939</c:v>
                </c:pt>
                <c:pt idx="11">
                  <c:v>6.0848957597318831</c:v>
                </c:pt>
                <c:pt idx="12">
                  <c:v>6.1586735121416671</c:v>
                </c:pt>
                <c:pt idx="13">
                  <c:v>6.1747565480201487</c:v>
                </c:pt>
                <c:pt idx="14">
                  <c:v>6.2664894409089884</c:v>
                </c:pt>
                <c:pt idx="15">
                  <c:v>6.2710980783311419</c:v>
                </c:pt>
                <c:pt idx="16">
                  <c:v>6.2816147631426489</c:v>
                </c:pt>
                <c:pt idx="17">
                  <c:v>6.2933357256137041</c:v>
                </c:pt>
                <c:pt idx="18">
                  <c:v>6.3014194512105073</c:v>
                </c:pt>
                <c:pt idx="19">
                  <c:v>6.3347797189024346</c:v>
                </c:pt>
                <c:pt idx="20">
                  <c:v>6.3462096026243877</c:v>
                </c:pt>
                <c:pt idx="21">
                  <c:v>6.3670108594363013</c:v>
                </c:pt>
                <c:pt idx="22">
                  <c:v>6.3748381617464824</c:v>
                </c:pt>
                <c:pt idx="23">
                  <c:v>6.3958289046458514</c:v>
                </c:pt>
                <c:pt idx="24">
                  <c:v>6.4014859668289787</c:v>
                </c:pt>
                <c:pt idx="25">
                  <c:v>6.4127381280687787</c:v>
                </c:pt>
                <c:pt idx="26">
                  <c:v>6.4624354272242526</c:v>
                </c:pt>
                <c:pt idx="27">
                  <c:v>6.4777710600321159</c:v>
                </c:pt>
                <c:pt idx="28">
                  <c:v>6.4821747547336948</c:v>
                </c:pt>
                <c:pt idx="29">
                  <c:v>6.5031534414924401</c:v>
                </c:pt>
                <c:pt idx="30">
                  <c:v>6.532456616408381</c:v>
                </c:pt>
                <c:pt idx="31">
                  <c:v>6.5571339323200597</c:v>
                </c:pt>
                <c:pt idx="32">
                  <c:v>6.5579048833676836</c:v>
                </c:pt>
                <c:pt idx="33">
                  <c:v>6.5655977692179448</c:v>
                </c:pt>
                <c:pt idx="34">
                  <c:v>6.5770905635996391</c:v>
                </c:pt>
                <c:pt idx="35">
                  <c:v>6.6062114089706503</c:v>
                </c:pt>
                <c:pt idx="36">
                  <c:v>6.6204614654563798</c:v>
                </c:pt>
                <c:pt idx="37">
                  <c:v>6.6572018110897533</c:v>
                </c:pt>
                <c:pt idx="38">
                  <c:v>6.6669015738227886</c:v>
                </c:pt>
                <c:pt idx="39">
                  <c:v>6.669316668272077</c:v>
                </c:pt>
                <c:pt idx="40">
                  <c:v>6.6786339255853919</c:v>
                </c:pt>
                <c:pt idx="41">
                  <c:v>6.7212833481868017</c:v>
                </c:pt>
                <c:pt idx="42">
                  <c:v>6.7824878193830314</c:v>
                </c:pt>
                <c:pt idx="43">
                  <c:v>6.7972319472041329</c:v>
                </c:pt>
                <c:pt idx="44">
                  <c:v>6.8008079527808727</c:v>
                </c:pt>
                <c:pt idx="45">
                  <c:v>6.8077265531892834</c:v>
                </c:pt>
                <c:pt idx="46">
                  <c:v>#N/A</c:v>
                </c:pt>
                <c:pt idx="47">
                  <c:v>#N/A</c:v>
                </c:pt>
                <c:pt idx="48">
                  <c:v>#N/A</c:v>
                </c:pt>
                <c:pt idx="49">
                  <c:v>#N/A</c:v>
                </c:pt>
              </c:numCache>
            </c:numRef>
          </c:val>
          <c:extLst>
            <c:ext xmlns:c16="http://schemas.microsoft.com/office/drawing/2014/chart" uri="{C3380CC4-5D6E-409C-BE32-E72D297353CC}">
              <c16:uniqueId val="{00000003-C75D-419F-A433-EB3B11E18824}"/>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Your Trust</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4-C75D-419F-A433-EB3B11E18824}"/>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Your Trust</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6.9179329272623873</c:v>
                </c:pt>
                <c:pt idx="47">
                  <c:v>6.9781603906540566</c:v>
                </c:pt>
                <c:pt idx="48">
                  <c:v>7.2135660197118856</c:v>
                </c:pt>
                <c:pt idx="49">
                  <c:v>#N/A</c:v>
                </c:pt>
              </c:numCache>
            </c:numRef>
          </c:val>
          <c:extLst>
            <c:ext xmlns:c16="http://schemas.microsoft.com/office/drawing/2014/chart" uri="{C3380CC4-5D6E-409C-BE32-E72D297353CC}">
              <c16:uniqueId val="{00000005-C75D-419F-A433-EB3B11E18824}"/>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Your Trust</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7.1857182117606184</c:v>
                </c:pt>
              </c:numCache>
            </c:numRef>
          </c:val>
          <c:extLst>
            <c:ext xmlns:c16="http://schemas.microsoft.com/office/drawing/2014/chart" uri="{C3380CC4-5D6E-409C-BE32-E72D297353CC}">
              <c16:uniqueId val="{00000006-C75D-419F-A433-EB3B11E18824}"/>
            </c:ext>
          </c:extLst>
        </c:ser>
        <c:dLbls>
          <c:showLegendKey val="0"/>
          <c:showVal val="0"/>
          <c:showCatName val="0"/>
          <c:showSerName val="0"/>
          <c:showPercent val="0"/>
          <c:showBubbleSize val="0"/>
        </c:dLbls>
        <c:gapWidth val="50"/>
        <c:overlap val="100"/>
        <c:axId val="894142720"/>
        <c:axId val="89414924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Your Trust</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6.6204614654563798</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C75D-419F-A433-EB3B11E18824}"/>
            </c:ext>
          </c:extLst>
        </c:ser>
        <c:dLbls>
          <c:showLegendKey val="0"/>
          <c:showVal val="0"/>
          <c:showCatName val="0"/>
          <c:showSerName val="0"/>
          <c:showPercent val="0"/>
          <c:showBubbleSize val="0"/>
        </c:dLbls>
        <c:gapWidth val="0"/>
        <c:overlap val="-100"/>
        <c:axId val="894151968"/>
        <c:axId val="894154688"/>
      </c:barChart>
      <c:catAx>
        <c:axId val="894142720"/>
        <c:scaling>
          <c:orientation val="minMax"/>
        </c:scaling>
        <c:delete val="1"/>
        <c:axPos val="b"/>
        <c:numFmt formatCode="General" sourceLinked="1"/>
        <c:majorTickMark val="none"/>
        <c:minorTickMark val="none"/>
        <c:tickLblPos val="nextTo"/>
        <c:crossAx val="894149248"/>
        <c:crosses val="autoZero"/>
        <c:auto val="1"/>
        <c:lblAlgn val="ctr"/>
        <c:lblOffset val="100"/>
        <c:noMultiLvlLbl val="0"/>
      </c:catAx>
      <c:valAx>
        <c:axId val="89414924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4142720"/>
        <c:crosses val="autoZero"/>
        <c:crossBetween val="between"/>
      </c:valAx>
      <c:valAx>
        <c:axId val="894154688"/>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4151968"/>
        <c:crosses val="max"/>
        <c:crossBetween val="between"/>
      </c:valAx>
      <c:catAx>
        <c:axId val="894151968"/>
        <c:scaling>
          <c:orientation val="minMax"/>
        </c:scaling>
        <c:delete val="1"/>
        <c:axPos val="b"/>
        <c:numFmt formatCode="General" sourceLinked="1"/>
        <c:majorTickMark val="out"/>
        <c:minorTickMark val="none"/>
        <c:tickLblPos val="nextTo"/>
        <c:crossAx val="894154688"/>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Your Trust</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2.887968337457437</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1B0B-44BE-9BFE-00B654603F5E}"/>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Your Trust</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#N/A</c:v>
                </c:pt>
                <c:pt idx="1">
                  <c:v>3.1578353340958181</c:v>
                </c:pt>
                <c:pt idx="2">
                  <c:v>3.1791648063104838</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1B0B-44BE-9BFE-00B654603F5E}"/>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Your Trust</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#N/A</c:v>
                </c:pt>
                <c:pt idx="3">
                  <c:v>3.271741903105529</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1B0B-44BE-9BFE-00B654603F5E}"/>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Your Trust</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3.3348582474274782</c:v>
                </c:pt>
                <c:pt idx="5">
                  <c:v>3.4378693245488998</c:v>
                </c:pt>
                <c:pt idx="6">
                  <c:v>3.4744101878286018</c:v>
                </c:pt>
                <c:pt idx="7">
                  <c:v>3.4814651268934269</c:v>
                </c:pt>
                <c:pt idx="8">
                  <c:v>3.4832885033508418</c:v>
                </c:pt>
                <c:pt idx="9">
                  <c:v>3.5263062769339331</c:v>
                </c:pt>
                <c:pt idx="10">
                  <c:v>3.5685375847377361</c:v>
                </c:pt>
                <c:pt idx="11">
                  <c:v>3.5911984419971712</c:v>
                </c:pt>
                <c:pt idx="12">
                  <c:v>3.5970332484922358</c:v>
                </c:pt>
                <c:pt idx="13">
                  <c:v>3.632199368845701</c:v>
                </c:pt>
                <c:pt idx="14">
                  <c:v>3.6447921823613241</c:v>
                </c:pt>
                <c:pt idx="15">
                  <c:v>3.648121669642852</c:v>
                </c:pt>
                <c:pt idx="16">
                  <c:v>3.6639734044523782</c:v>
                </c:pt>
                <c:pt idx="17">
                  <c:v>3.6762212010105362</c:v>
                </c:pt>
                <c:pt idx="18">
                  <c:v>3.6815367514465018</c:v>
                </c:pt>
                <c:pt idx="19">
                  <c:v>3.6884674668706539</c:v>
                </c:pt>
                <c:pt idx="20">
                  <c:v>3.6969558440181389</c:v>
                </c:pt>
                <c:pt idx="21">
                  <c:v>3.7121932283527759</c:v>
                </c:pt>
                <c:pt idx="22">
                  <c:v>3.7367531260041922</c:v>
                </c:pt>
                <c:pt idx="23">
                  <c:v>3.775968834466092</c:v>
                </c:pt>
                <c:pt idx="24">
                  <c:v>3.7903527855715788</c:v>
                </c:pt>
                <c:pt idx="25">
                  <c:v>3.822475959316598</c:v>
                </c:pt>
                <c:pt idx="26">
                  <c:v>3.956816511992872</c:v>
                </c:pt>
                <c:pt idx="27">
                  <c:v>3.9981838779766798</c:v>
                </c:pt>
                <c:pt idx="28">
                  <c:v>4.0398828402933296</c:v>
                </c:pt>
                <c:pt idx="29">
                  <c:v>4.0729881580658436</c:v>
                </c:pt>
                <c:pt idx="30">
                  <c:v>4.0780479389305349</c:v>
                </c:pt>
                <c:pt idx="31">
                  <c:v>4.093413344852161</c:v>
                </c:pt>
                <c:pt idx="32">
                  <c:v>4.1012853879312612</c:v>
                </c:pt>
                <c:pt idx="33">
                  <c:v>4.1539121105224428</c:v>
                </c:pt>
                <c:pt idx="34">
                  <c:v>4.1581802989509162</c:v>
                </c:pt>
                <c:pt idx="35">
                  <c:v>4.1815561072053793</c:v>
                </c:pt>
                <c:pt idx="36">
                  <c:v>4.2625265048645309</c:v>
                </c:pt>
                <c:pt idx="37">
                  <c:v>4.2652716414178844</c:v>
                </c:pt>
                <c:pt idx="38">
                  <c:v>4.2982375640732302</c:v>
                </c:pt>
                <c:pt idx="39">
                  <c:v>4.346719227178129</c:v>
                </c:pt>
                <c:pt idx="40">
                  <c:v>4.3696941139861636</c:v>
                </c:pt>
                <c:pt idx="41">
                  <c:v>4.3709681224201713</c:v>
                </c:pt>
                <c:pt idx="42">
                  <c:v>4.3778347045414749</c:v>
                </c:pt>
                <c:pt idx="43">
                  <c:v>4.3967803804929302</c:v>
                </c:pt>
                <c:pt idx="44">
                  <c:v>4.4467842456931974</c:v>
                </c:pt>
                <c:pt idx="45">
                  <c:v>4.4617316846583854</c:v>
                </c:pt>
                <c:pt idx="46">
                  <c:v>4.5027593622533466</c:v>
                </c:pt>
                <c:pt idx="47">
                  <c:v>#N/A</c:v>
                </c:pt>
                <c:pt idx="48">
                  <c:v>#N/A</c:v>
                </c:pt>
                <c:pt idx="49">
                  <c:v>#N/A</c:v>
                </c:pt>
              </c:numCache>
            </c:numRef>
          </c:val>
          <c:extLst>
            <c:ext xmlns:c16="http://schemas.microsoft.com/office/drawing/2014/chart" uri="{C3380CC4-5D6E-409C-BE32-E72D297353CC}">
              <c16:uniqueId val="{00000003-1B0B-44BE-9BFE-00B654603F5E}"/>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Your Trust</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4.5478524892062042</c:v>
                </c:pt>
                <c:pt idx="48">
                  <c:v>#N/A</c:v>
                </c:pt>
                <c:pt idx="49">
                  <c:v>#N/A</c:v>
                </c:pt>
              </c:numCache>
            </c:numRef>
          </c:val>
          <c:extLst>
            <c:ext xmlns:c16="http://schemas.microsoft.com/office/drawing/2014/chart" uri="{C3380CC4-5D6E-409C-BE32-E72D297353CC}">
              <c16:uniqueId val="{00000004-1B0B-44BE-9BFE-00B654603F5E}"/>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Your Trust</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4.6693537022843099</c:v>
                </c:pt>
                <c:pt idx="49">
                  <c:v>#N/A</c:v>
                </c:pt>
              </c:numCache>
            </c:numRef>
          </c:val>
          <c:extLst>
            <c:ext xmlns:c16="http://schemas.microsoft.com/office/drawing/2014/chart" uri="{C3380CC4-5D6E-409C-BE32-E72D297353CC}">
              <c16:uniqueId val="{00000005-1B0B-44BE-9BFE-00B654603F5E}"/>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Your Trust</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4.886797576733203</c:v>
                </c:pt>
              </c:numCache>
            </c:numRef>
          </c:val>
          <c:extLst>
            <c:ext xmlns:c16="http://schemas.microsoft.com/office/drawing/2014/chart" uri="{C3380CC4-5D6E-409C-BE32-E72D297353CC}">
              <c16:uniqueId val="{00000006-1B0B-44BE-9BFE-00B654603F5E}"/>
            </c:ext>
          </c:extLst>
        </c:ser>
        <c:dLbls>
          <c:showLegendKey val="0"/>
          <c:showVal val="0"/>
          <c:showCatName val="0"/>
          <c:showSerName val="0"/>
          <c:showPercent val="0"/>
          <c:showBubbleSize val="0"/>
        </c:dLbls>
        <c:gapWidth val="50"/>
        <c:overlap val="100"/>
        <c:axId val="902087664"/>
        <c:axId val="90209092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Your Trust</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3.7903527855715788</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1B0B-44BE-9BFE-00B654603F5E}"/>
            </c:ext>
          </c:extLst>
        </c:ser>
        <c:dLbls>
          <c:showLegendKey val="0"/>
          <c:showVal val="0"/>
          <c:showCatName val="0"/>
          <c:showSerName val="0"/>
          <c:showPercent val="0"/>
          <c:showBubbleSize val="0"/>
        </c:dLbls>
        <c:gapWidth val="0"/>
        <c:overlap val="-100"/>
        <c:axId val="902095824"/>
        <c:axId val="902093104"/>
      </c:barChart>
      <c:catAx>
        <c:axId val="902087664"/>
        <c:scaling>
          <c:orientation val="minMax"/>
        </c:scaling>
        <c:delete val="1"/>
        <c:axPos val="b"/>
        <c:numFmt formatCode="General" sourceLinked="1"/>
        <c:majorTickMark val="none"/>
        <c:minorTickMark val="none"/>
        <c:tickLblPos val="nextTo"/>
        <c:crossAx val="902090928"/>
        <c:crosses val="autoZero"/>
        <c:auto val="1"/>
        <c:lblAlgn val="ctr"/>
        <c:lblOffset val="100"/>
        <c:noMultiLvlLbl val="0"/>
      </c:catAx>
      <c:valAx>
        <c:axId val="90209092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2087664"/>
        <c:crosses val="autoZero"/>
        <c:crossBetween val="between"/>
      </c:valAx>
      <c:valAx>
        <c:axId val="902093104"/>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5824"/>
        <c:crosses val="max"/>
        <c:crossBetween val="between"/>
      </c:valAx>
      <c:catAx>
        <c:axId val="902095824"/>
        <c:scaling>
          <c:orientation val="minMax"/>
        </c:scaling>
        <c:delete val="1"/>
        <c:axPos val="b"/>
        <c:numFmt formatCode="General" sourceLinked="1"/>
        <c:majorTickMark val="out"/>
        <c:minorTickMark val="none"/>
        <c:tickLblPos val="nextTo"/>
        <c:crossAx val="902093104"/>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3.424276393426807</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6.2908270813430089E-2</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0.15986173843853768</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1.6689337811186395</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0.15986173843853724</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0.27068051548205219</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4.3396368502170883</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4.4815132932380948</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990084674433249"/>
                  <c:y val="-1.3248719661545312E-3"/>
                </c:manualLayout>
              </c:layout>
              <c:tx>
                <c:rich>
                  <a:bodyPr/>
                  <a:lstStyle/>
                  <a:p>
                    <a:r>
                      <a:rPr lang="en-GB" dirty="0"/>
                      <a:t>Q31.</a:t>
                    </a:r>
                    <a:r>
                      <a:rPr lang="en-GB" baseline="0" dirty="0"/>
                      <a:t> In the last 12 months, has your NHS mental health team supported you with your physical health needs?</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1.6058052950263959</c:v>
                </c:pt>
              </c:numCache>
            </c:numRef>
          </c:val>
          <c:extLst>
            <c:ext xmlns:c16="http://schemas.microsoft.com/office/drawing/2014/chart" uri="{C3380CC4-5D6E-409C-BE32-E72D297353CC}">
              <c16:uniqueId val="{00000000-9C33-42D5-B30A-2C0470D9793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C33-42D5-B30A-2C0470D9793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6.1397788300977085E-2</c:v>
                </c:pt>
              </c:numCache>
            </c:numRef>
          </c:val>
          <c:extLst>
            <c:ext xmlns:c16="http://schemas.microsoft.com/office/drawing/2014/chart" uri="{C3380CC4-5D6E-409C-BE32-E72D297353CC}">
              <c16:uniqueId val="{00000002-9C33-42D5-B30A-2C0470D9793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0.17637684200228598</c:v>
                </c:pt>
              </c:numCache>
            </c:numRef>
          </c:val>
          <c:extLst>
            <c:ext xmlns:c16="http://schemas.microsoft.com/office/drawing/2014/chart" uri="{C3380CC4-5D6E-409C-BE32-E72D297353CC}">
              <c16:uniqueId val="{00000003-9C33-42D5-B30A-2C0470D9793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1.841349110173798</c:v>
                </c:pt>
              </c:numCache>
            </c:numRef>
          </c:val>
          <c:extLst>
            <c:ext xmlns:c16="http://schemas.microsoft.com/office/drawing/2014/chart" uri="{C3380CC4-5D6E-409C-BE32-E72D297353CC}">
              <c16:uniqueId val="{00000004-9C33-42D5-B30A-2C0470D9793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0.14370247986221019</c:v>
                </c:pt>
              </c:numCache>
            </c:numRef>
          </c:val>
          <c:extLst>
            <c:ext xmlns:c16="http://schemas.microsoft.com/office/drawing/2014/chart" uri="{C3380CC4-5D6E-409C-BE32-E72D297353CC}">
              <c16:uniqueId val="{00000005-9C33-42D5-B30A-2C0470D9793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9C33-42D5-B30A-2C0470D9793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C33-42D5-B30A-2C0470D97932}"/>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3.3861336188570261</c:v>
                </c:pt>
              </c:numCache>
            </c:numRef>
          </c:xVal>
          <c:yVal>
            <c:numLit>
              <c:formatCode>General</c:formatCode>
              <c:ptCount val="1"/>
              <c:pt idx="0">
                <c:v>1</c:v>
              </c:pt>
            </c:numLit>
          </c:yVal>
          <c:smooth val="0"/>
          <c:extLst>
            <c:ext xmlns:c16="http://schemas.microsoft.com/office/drawing/2014/chart" uri="{C3380CC4-5D6E-409C-BE32-E72D297353CC}">
              <c16:uniqueId val="{00000008-9C33-42D5-B30A-2C0470D9793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C33-42D5-B30A-2C0470D97932}"/>
              </c:ext>
            </c:extLst>
          </c:dPt>
          <c:xVal>
            <c:numRef>
              <c:f>Sheet1!$B$12</c:f>
              <c:numCache>
                <c:formatCode>General</c:formatCode>
                <c:ptCount val="1"/>
                <c:pt idx="0">
                  <c:v>2.764254480416557</c:v>
                </c:pt>
              </c:numCache>
            </c:numRef>
          </c:xVal>
          <c:yVal>
            <c:numLit>
              <c:formatCode>General</c:formatCode>
              <c:ptCount val="1"/>
              <c:pt idx="0">
                <c:v>1</c:v>
              </c:pt>
            </c:numLit>
          </c:yVal>
          <c:smooth val="0"/>
          <c:extLst>
            <c:ext xmlns:c16="http://schemas.microsoft.com/office/drawing/2014/chart" uri="{C3380CC4-5D6E-409C-BE32-E72D297353CC}">
              <c16:uniqueId val="{0000000A-9C33-42D5-B30A-2C0470D97932}"/>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9C33-42D5-B30A-2C0470D97932}"/>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1.296518252289282</c:v>
                </c:pt>
              </c:numCache>
            </c:numRef>
          </c:val>
          <c:extLst>
            <c:ext xmlns:c16="http://schemas.microsoft.com/office/drawing/2014/chart" uri="{C3380CC4-5D6E-409C-BE32-E72D297353CC}">
              <c16:uniqueId val="{00000000-695D-405E-A689-FFCE62F3282A}"/>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695D-405E-A689-FFCE62F3282A}"/>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0.43347229459464298</c:v>
                </c:pt>
              </c:numCache>
            </c:numRef>
          </c:val>
          <c:extLst>
            <c:ext xmlns:c16="http://schemas.microsoft.com/office/drawing/2014/chart" uri="{C3380CC4-5D6E-409C-BE32-E72D297353CC}">
              <c16:uniqueId val="{00000002-695D-405E-A689-FFCE62F3282A}"/>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0.14777832364238308</c:v>
                </c:pt>
              </c:numCache>
            </c:numRef>
          </c:val>
          <c:extLst>
            <c:ext xmlns:c16="http://schemas.microsoft.com/office/drawing/2014/chart" uri="{C3380CC4-5D6E-409C-BE32-E72D297353CC}">
              <c16:uniqueId val="{00000003-695D-405E-A689-FFCE62F3282A}"/>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1.5427846516174291</c:v>
                </c:pt>
              </c:numCache>
            </c:numRef>
          </c:val>
          <c:extLst>
            <c:ext xmlns:c16="http://schemas.microsoft.com/office/drawing/2014/chart" uri="{C3380CC4-5D6E-409C-BE32-E72D297353CC}">
              <c16:uniqueId val="{00000004-695D-405E-A689-FFCE62F3282A}"/>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0.14777832364238375</c:v>
                </c:pt>
              </c:numCache>
            </c:numRef>
          </c:val>
          <c:extLst>
            <c:ext xmlns:c16="http://schemas.microsoft.com/office/drawing/2014/chart" uri="{C3380CC4-5D6E-409C-BE32-E72D297353CC}">
              <c16:uniqueId val="{00000005-695D-405E-A689-FFCE62F3282A}"/>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0.37286571345626207</c:v>
                </c:pt>
              </c:numCache>
            </c:numRef>
          </c:val>
          <c:extLst>
            <c:ext xmlns:c16="http://schemas.microsoft.com/office/drawing/2014/chart" uri="{C3380CC4-5D6E-409C-BE32-E72D297353CC}">
              <c16:uniqueId val="{00000006-695D-405E-A689-FFCE62F3282A}"/>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695D-405E-A689-FFCE62F3282A}"/>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2.28253142208681</c:v>
                </c:pt>
              </c:numCache>
            </c:numRef>
          </c:xVal>
          <c:yVal>
            <c:numLit>
              <c:formatCode>General</c:formatCode>
              <c:ptCount val="1"/>
              <c:pt idx="0">
                <c:v>1</c:v>
              </c:pt>
            </c:numLit>
          </c:yVal>
          <c:smooth val="0"/>
          <c:extLst>
            <c:ext xmlns:c16="http://schemas.microsoft.com/office/drawing/2014/chart" uri="{C3380CC4-5D6E-409C-BE32-E72D297353CC}">
              <c16:uniqueId val="{00000008-695D-405E-A689-FFCE62F3282A}"/>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695D-405E-A689-FFCE62F3282A}"/>
              </c:ext>
            </c:extLst>
          </c:dPt>
          <c:xVal>
            <c:numRef>
              <c:f>Sheet1!$B$12</c:f>
              <c:numCache>
                <c:formatCode>General</c:formatCode>
                <c:ptCount val="1"/>
                <c:pt idx="0">
                  <c:v>2.6491611963350228</c:v>
                </c:pt>
              </c:numCache>
            </c:numRef>
          </c:xVal>
          <c:yVal>
            <c:numLit>
              <c:formatCode>General</c:formatCode>
              <c:ptCount val="1"/>
              <c:pt idx="0">
                <c:v>1</c:v>
              </c:pt>
            </c:numLit>
          </c:yVal>
          <c:smooth val="0"/>
          <c:extLst>
            <c:ext xmlns:c16="http://schemas.microsoft.com/office/drawing/2014/chart" uri="{C3380CC4-5D6E-409C-BE32-E72D297353CC}">
              <c16:uniqueId val="{0000000A-695D-405E-A689-FFCE62F3282A}"/>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695D-405E-A689-FFCE62F3282A}"/>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2.910991127242919</c:v>
                </c:pt>
              </c:numCache>
            </c:numRef>
          </c:val>
          <c:extLst>
            <c:ext xmlns:c16="http://schemas.microsoft.com/office/drawing/2014/chart" uri="{C3380CC4-5D6E-409C-BE32-E72D297353CC}">
              <c16:uniqueId val="{00000000-4D97-4463-AD6D-5E534ED775E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D97-4463-AD6D-5E534ED775E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0.17274472266697094</c:v>
                </c:pt>
              </c:numCache>
            </c:numRef>
          </c:val>
          <c:extLst>
            <c:ext xmlns:c16="http://schemas.microsoft.com/office/drawing/2014/chart" uri="{C3380CC4-5D6E-409C-BE32-E72D297353CC}">
              <c16:uniqueId val="{00000002-4D97-4463-AD6D-5E534ED775E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0.17746213573491199</c:v>
                </c:pt>
              </c:numCache>
            </c:numRef>
          </c:val>
          <c:extLst>
            <c:ext xmlns:c16="http://schemas.microsoft.com/office/drawing/2014/chart" uri="{C3380CC4-5D6E-409C-BE32-E72D297353CC}">
              <c16:uniqueId val="{00000003-4D97-4463-AD6D-5E534ED775E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1.8526794221703331</c:v>
                </c:pt>
              </c:numCache>
            </c:numRef>
          </c:val>
          <c:extLst>
            <c:ext xmlns:c16="http://schemas.microsoft.com/office/drawing/2014/chart" uri="{C3380CC4-5D6E-409C-BE32-E72D297353CC}">
              <c16:uniqueId val="{00000004-4D97-4463-AD6D-5E534ED775E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0.17746213573491243</c:v>
                </c:pt>
              </c:numCache>
            </c:numRef>
          </c:val>
          <c:extLst>
            <c:ext xmlns:c16="http://schemas.microsoft.com/office/drawing/2014/chart" uri="{C3380CC4-5D6E-409C-BE32-E72D297353CC}">
              <c16:uniqueId val="{00000005-4D97-4463-AD6D-5E534ED775E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2.7607029785827741E-2</c:v>
                </c:pt>
              </c:numCache>
            </c:numRef>
          </c:val>
          <c:extLst>
            <c:ext xmlns:c16="http://schemas.microsoft.com/office/drawing/2014/chart" uri="{C3380CC4-5D6E-409C-BE32-E72D297353CC}">
              <c16:uniqueId val="{00000006-4D97-4463-AD6D-5E534ED775E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D97-4463-AD6D-5E534ED775E7}"/>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3.859019819126817</c:v>
                </c:pt>
              </c:numCache>
            </c:numRef>
          </c:xVal>
          <c:yVal>
            <c:numLit>
              <c:formatCode>General</c:formatCode>
              <c:ptCount val="1"/>
              <c:pt idx="0">
                <c:v>1</c:v>
              </c:pt>
            </c:numLit>
          </c:yVal>
          <c:smooth val="0"/>
          <c:extLst>
            <c:ext xmlns:c16="http://schemas.microsoft.com/office/drawing/2014/chart" uri="{C3380CC4-5D6E-409C-BE32-E72D297353CC}">
              <c16:uniqueId val="{00000008-4D97-4463-AD6D-5E534ED775E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D97-4463-AD6D-5E534ED775E7}"/>
              </c:ext>
            </c:extLst>
          </c:dPt>
          <c:xVal>
            <c:numRef>
              <c:f>Sheet1!$B$12</c:f>
              <c:numCache>
                <c:formatCode>General</c:formatCode>
                <c:ptCount val="1"/>
                <c:pt idx="0">
                  <c:v>4.1875376967299687</c:v>
                </c:pt>
              </c:numCache>
            </c:numRef>
          </c:xVal>
          <c:yVal>
            <c:numLit>
              <c:formatCode>General</c:formatCode>
              <c:ptCount val="1"/>
              <c:pt idx="0">
                <c:v>1</c:v>
              </c:pt>
            </c:numLit>
          </c:yVal>
          <c:smooth val="0"/>
          <c:extLst>
            <c:ext xmlns:c16="http://schemas.microsoft.com/office/drawing/2014/chart" uri="{C3380CC4-5D6E-409C-BE32-E72D297353CC}">
              <c16:uniqueId val="{0000000A-4D97-4463-AD6D-5E534ED775E7}"/>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4D97-4463-AD6D-5E534ED775E7}"/>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4.1318686906675266</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0.44527217262999752</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0.13831656334435749</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1.4440052216896495</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0.13831656334435749</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0.27635825822589055</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5.0844422175701522</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5.4374600374867068</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75397342995169"/>
                  <c:y val="-1.3245936317079017E-3"/>
                </c:manualLayout>
              </c:layout>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dirty="0">
                        <a:latin typeface="Arial" panose="020B0604020202020204" pitchFamily="34" charset="0"/>
                        <a:cs typeface="Arial" panose="020B0604020202020204" pitchFamily="34" charset="0"/>
                      </a:rPr>
                      <a:t>Q33.</a:t>
                    </a:r>
                    <a:r>
                      <a:rPr lang="en-GB" sz="900" baseline="0" dirty="0">
                        <a:latin typeface="Arial" panose="020B0604020202020204" pitchFamily="34" charset="0"/>
                        <a:cs typeface="Arial" panose="020B0604020202020204" pitchFamily="34" charset="0"/>
                      </a:rPr>
                      <a:t> Have NHS mental health services involved a member of your family or someone else close to you as much as you would like?</a:t>
                    </a:r>
                    <a:endParaRPr lang="en-GB" sz="900" dirty="0">
                      <a:latin typeface="Arial" panose="020B0604020202020204" pitchFamily="34" charset="0"/>
                      <a:cs typeface="Arial" panose="020B0604020202020204" pitchFamily="34" charset="0"/>
                    </a:endParaRPr>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293248792270532"/>
                      <c:h val="0.46451736806947219"/>
                    </c:manualLayout>
                  </c15:layout>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Your Trust</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311E-4625-9B02-B241BF4F5042}"/>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Your Trust</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3.2849927083285642</c:v>
                </c:pt>
                <c:pt idx="1">
                  <c:v>3.5801998255338772</c:v>
                </c:pt>
                <c:pt idx="2">
                  <c:v>3.6213031911537028</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311E-4625-9B02-B241BF4F5042}"/>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Your Trust</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#N/A</c:v>
                </c:pt>
                <c:pt idx="3">
                  <c:v>3.5694074965991409</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311E-4625-9B02-B241BF4F5042}"/>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Your Trust</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3.8507909204544069</c:v>
                </c:pt>
                <c:pt idx="5">
                  <c:v>3.9110877277265592</c:v>
                </c:pt>
                <c:pt idx="6">
                  <c:v>4.0026894852845771</c:v>
                </c:pt>
                <c:pt idx="7">
                  <c:v>4.1046177539398467</c:v>
                </c:pt>
                <c:pt idx="8">
                  <c:v>4.1399341692033822</c:v>
                </c:pt>
                <c:pt idx="9">
                  <c:v>4.191322228382889</c:v>
                </c:pt>
                <c:pt idx="10">
                  <c:v>4.2196471775511668</c:v>
                </c:pt>
                <c:pt idx="11">
                  <c:v>4.2349780135350796</c:v>
                </c:pt>
                <c:pt idx="12">
                  <c:v>4.240044305197129</c:v>
                </c:pt>
                <c:pt idx="13">
                  <c:v>4.2606959173349148</c:v>
                </c:pt>
                <c:pt idx="14">
                  <c:v>4.3204306681354101</c:v>
                </c:pt>
                <c:pt idx="15">
                  <c:v>4.3504773699488286</c:v>
                </c:pt>
                <c:pt idx="16">
                  <c:v>4.4147558259559441</c:v>
                </c:pt>
                <c:pt idx="17">
                  <c:v>4.4194630865893103</c:v>
                </c:pt>
                <c:pt idx="18">
                  <c:v>4.4560976330360624</c:v>
                </c:pt>
                <c:pt idx="19">
                  <c:v>4.4809234127087247</c:v>
                </c:pt>
                <c:pt idx="20">
                  <c:v>4.4820009307391153</c:v>
                </c:pt>
                <c:pt idx="21">
                  <c:v>4.5124346905898189</c:v>
                </c:pt>
                <c:pt idx="22">
                  <c:v>4.5580844870128789</c:v>
                </c:pt>
                <c:pt idx="23">
                  <c:v>4.5998108889674274</c:v>
                </c:pt>
                <c:pt idx="24">
                  <c:v>4.602980932449487</c:v>
                </c:pt>
                <c:pt idx="25">
                  <c:v>4.6398254007282782</c:v>
                </c:pt>
                <c:pt idx="26">
                  <c:v>4.6790016885536314</c:v>
                </c:pt>
                <c:pt idx="27">
                  <c:v>4.7474518920572404</c:v>
                </c:pt>
                <c:pt idx="28">
                  <c:v>4.7621969499303383</c:v>
                </c:pt>
                <c:pt idx="29">
                  <c:v>4.776341472033657</c:v>
                </c:pt>
                <c:pt idx="30">
                  <c:v>4.7851782612375171</c:v>
                </c:pt>
                <c:pt idx="31">
                  <c:v>4.8417762943581666</c:v>
                </c:pt>
                <c:pt idx="32">
                  <c:v>4.9385926476868196</c:v>
                </c:pt>
                <c:pt idx="33">
                  <c:v>4.9529436988308317</c:v>
                </c:pt>
                <c:pt idx="34">
                  <c:v>4.9546612451697252</c:v>
                </c:pt>
                <c:pt idx="35">
                  <c:v>4.9731654921879418</c:v>
                </c:pt>
                <c:pt idx="36">
                  <c:v>4.9868077116523217</c:v>
                </c:pt>
                <c:pt idx="37">
                  <c:v>5.1136977701577226</c:v>
                </c:pt>
                <c:pt idx="38">
                  <c:v>5.1270926265486674</c:v>
                </c:pt>
                <c:pt idx="39">
                  <c:v>5.1279083817455327</c:v>
                </c:pt>
                <c:pt idx="40">
                  <c:v>5.1769539420054809</c:v>
                </c:pt>
                <c:pt idx="41">
                  <c:v>5.2606416480188098</c:v>
                </c:pt>
                <c:pt idx="42">
                  <c:v>5.2663737490601594</c:v>
                </c:pt>
                <c:pt idx="43">
                  <c:v>5.3034557834205041</c:v>
                </c:pt>
                <c:pt idx="44">
                  <c:v>5.309053523404172</c:v>
                </c:pt>
                <c:pt idx="45">
                  <c:v>5.3817306246384451</c:v>
                </c:pt>
                <c:pt idx="46">
                  <c:v>5.4844095174953917</c:v>
                </c:pt>
                <c:pt idx="47">
                  <c:v>5.6073561480537712</c:v>
                </c:pt>
                <c:pt idx="48">
                  <c:v>#N/A</c:v>
                </c:pt>
                <c:pt idx="49">
                  <c:v>#N/A</c:v>
                </c:pt>
              </c:numCache>
            </c:numRef>
          </c:val>
          <c:extLst>
            <c:ext xmlns:c16="http://schemas.microsoft.com/office/drawing/2014/chart" uri="{C3380CC4-5D6E-409C-BE32-E72D297353CC}">
              <c16:uniqueId val="{00000003-311E-4625-9B02-B241BF4F5042}"/>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Your Trust</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5.4721549137549639</c:v>
                </c:pt>
                <c:pt idx="49">
                  <c:v>#N/A</c:v>
                </c:pt>
              </c:numCache>
            </c:numRef>
          </c:val>
          <c:extLst>
            <c:ext xmlns:c16="http://schemas.microsoft.com/office/drawing/2014/chart" uri="{C3380CC4-5D6E-409C-BE32-E72D297353CC}">
              <c16:uniqueId val="{00000004-311E-4625-9B02-B241BF4F5042}"/>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Your Trust</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6.1153926828310796</c:v>
                </c:pt>
              </c:numCache>
            </c:numRef>
          </c:val>
          <c:extLst>
            <c:ext xmlns:c16="http://schemas.microsoft.com/office/drawing/2014/chart" uri="{C3380CC4-5D6E-409C-BE32-E72D297353CC}">
              <c16:uniqueId val="{00000005-311E-4625-9B02-B241BF4F5042}"/>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Your Trust</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6-311E-4625-9B02-B241BF4F5042}"/>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Your Trust</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4.5580844870128789</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311E-4625-9B02-B241BF4F5042}"/>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3.200071842125364</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0.35746973294627393</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0.15238268888205697</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1.5908535689465944</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0.15238268888205742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0.54658097348957035</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6.5961244718971024E-2</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4.0152843397784324</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4.5053510484269923</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217137681159421"/>
                  <c:y val="5.7448229792919168E-3"/>
                </c:manualLayout>
              </c:layout>
              <c:tx>
                <c:rich>
                  <a:bodyPr/>
                  <a:lstStyle/>
                  <a:p>
                    <a:r>
                      <a:rPr lang="en-GB" dirty="0"/>
                      <a:t>Q34.</a:t>
                    </a:r>
                    <a:r>
                      <a:rPr lang="en-GB" baseline="0" dirty="0"/>
                      <a:t> Has your NHS mental health team asked if you need support to access your care and treatment</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3.141076373142508</c:v>
                </c:pt>
              </c:numCache>
            </c:numRef>
          </c:val>
          <c:extLst>
            <c:ext xmlns:c16="http://schemas.microsoft.com/office/drawing/2014/chart" uri="{C3380CC4-5D6E-409C-BE32-E72D297353CC}">
              <c16:uniqueId val="{00000000-5120-4440-9F56-B2CC8529592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5120-4440-9F56-B2CC8529592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0.47535231697816993</c:v>
                </c:pt>
              </c:numCache>
            </c:numRef>
          </c:val>
          <c:extLst>
            <c:ext xmlns:c16="http://schemas.microsoft.com/office/drawing/2014/chart" uri="{C3380CC4-5D6E-409C-BE32-E72D297353CC}">
              <c16:uniqueId val="{00000002-5120-4440-9F56-B2CC8529592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0.18745450272630304</c:v>
                </c:pt>
              </c:numCache>
            </c:numRef>
          </c:val>
          <c:extLst>
            <c:ext xmlns:c16="http://schemas.microsoft.com/office/drawing/2014/chart" uri="{C3380CC4-5D6E-409C-BE32-E72D297353CC}">
              <c16:uniqueId val="{00000003-5120-4440-9F56-B2CC8529592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1.9569983104056075</c:v>
                </c:pt>
              </c:numCache>
            </c:numRef>
          </c:val>
          <c:extLst>
            <c:ext xmlns:c16="http://schemas.microsoft.com/office/drawing/2014/chart" uri="{C3380CC4-5D6E-409C-BE32-E72D297353CC}">
              <c16:uniqueId val="{00000004-5120-4440-9F56-B2CC8529592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0.18745450272630215</c:v>
                </c:pt>
              </c:numCache>
            </c:numRef>
          </c:val>
          <c:extLst>
            <c:ext xmlns:c16="http://schemas.microsoft.com/office/drawing/2014/chart" uri="{C3380CC4-5D6E-409C-BE32-E72D297353CC}">
              <c16:uniqueId val="{00000005-5120-4440-9F56-B2CC8529592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0.21674661969238063</c:v>
                </c:pt>
              </c:numCache>
            </c:numRef>
          </c:val>
          <c:extLst>
            <c:ext xmlns:c16="http://schemas.microsoft.com/office/drawing/2014/chart" uri="{C3380CC4-5D6E-409C-BE32-E72D297353CC}">
              <c16:uniqueId val="{00000006-5120-4440-9F56-B2CC8529592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5120-4440-9F56-B2CC85295922}"/>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5.1008846342473264</c:v>
                </c:pt>
              </c:numCache>
            </c:numRef>
          </c:xVal>
          <c:yVal>
            <c:numLit>
              <c:formatCode>General</c:formatCode>
              <c:ptCount val="1"/>
              <c:pt idx="0">
                <c:v>1</c:v>
              </c:pt>
            </c:numLit>
          </c:yVal>
          <c:smooth val="0"/>
          <c:extLst>
            <c:ext xmlns:c16="http://schemas.microsoft.com/office/drawing/2014/chart" uri="{C3380CC4-5D6E-409C-BE32-E72D297353CC}">
              <c16:uniqueId val="{00000008-5120-4440-9F56-B2CC8529592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5120-4440-9F56-B2CC85295922}"/>
              </c:ext>
            </c:extLst>
          </c:dPt>
          <c:xVal>
            <c:numRef>
              <c:f>Sheet1!$B$12</c:f>
              <c:numCache>
                <c:formatCode>General</c:formatCode>
                <c:ptCount val="1"/>
                <c:pt idx="0">
                  <c:v>4.7823823480497847</c:v>
                </c:pt>
              </c:numCache>
            </c:numRef>
          </c:xVal>
          <c:yVal>
            <c:numLit>
              <c:formatCode>General</c:formatCode>
              <c:ptCount val="1"/>
              <c:pt idx="0">
                <c:v>1</c:v>
              </c:pt>
            </c:numLit>
          </c:yVal>
          <c:smooth val="0"/>
          <c:extLst>
            <c:ext xmlns:c16="http://schemas.microsoft.com/office/drawing/2014/chart" uri="{C3380CC4-5D6E-409C-BE32-E72D297353CC}">
              <c16:uniqueId val="{0000000A-5120-4440-9F56-B2CC85295922}"/>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5120-4440-9F56-B2CC85295922}"/>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Your Trust</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A4C0-4470-BD45-84F5E45D3956}"/>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Your Trust</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7.0190954179251941</c:v>
                </c:pt>
                <c:pt idx="1">
                  <c:v>7.1203964980080698</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A4C0-4470-BD45-84F5E45D3956}"/>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Your Trust</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7.1270520920516844</c:v>
                </c:pt>
                <c:pt idx="3">
                  <c:v>7.1327816848733674</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A4C0-4470-BD45-84F5E45D3956}"/>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Your Trust</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7.2089726883295704</c:v>
                </c:pt>
                <c:pt idx="5">
                  <c:v>7.2305658710762888</c:v>
                </c:pt>
                <c:pt idx="6">
                  <c:v>7.2737477175938299</c:v>
                </c:pt>
                <c:pt idx="7">
                  <c:v>7.3636116765602448</c:v>
                </c:pt>
                <c:pt idx="8">
                  <c:v>7.3657201586998076</c:v>
                </c:pt>
                <c:pt idx="9">
                  <c:v>7.3866164235298406</c:v>
                </c:pt>
                <c:pt idx="10">
                  <c:v>7.4116059155727543</c:v>
                </c:pt>
                <c:pt idx="11">
                  <c:v>7.4652634991583877</c:v>
                </c:pt>
                <c:pt idx="12">
                  <c:v>7.5641883779762473</c:v>
                </c:pt>
                <c:pt idx="13">
                  <c:v>7.6206339155060894</c:v>
                </c:pt>
                <c:pt idx="14">
                  <c:v>7.644171522922603</c:v>
                </c:pt>
                <c:pt idx="15">
                  <c:v>7.6556931183795109</c:v>
                </c:pt>
                <c:pt idx="16">
                  <c:v>7.6684414789568667</c:v>
                </c:pt>
                <c:pt idx="17">
                  <c:v>7.6748757349377321</c:v>
                </c:pt>
                <c:pt idx="18">
                  <c:v>7.685774442112451</c:v>
                </c:pt>
                <c:pt idx="19">
                  <c:v>7.6877610386526252</c:v>
                </c:pt>
                <c:pt idx="20">
                  <c:v>7.7040884008325232</c:v>
                </c:pt>
                <c:pt idx="21">
                  <c:v>7.7130326840936849</c:v>
                </c:pt>
                <c:pt idx="22">
                  <c:v>7.7349665558356797</c:v>
                </c:pt>
                <c:pt idx="23">
                  <c:v>7.7404091492499676</c:v>
                </c:pt>
                <c:pt idx="24">
                  <c:v>7.7473235792371202</c:v>
                </c:pt>
                <c:pt idx="25">
                  <c:v>7.7530023030876478</c:v>
                </c:pt>
                <c:pt idx="26">
                  <c:v>7.763842168113567</c:v>
                </c:pt>
                <c:pt idx="27">
                  <c:v>7.7710083296842587</c:v>
                </c:pt>
                <c:pt idx="28">
                  <c:v>7.7875261444120607</c:v>
                </c:pt>
                <c:pt idx="29">
                  <c:v>7.7974784752439934</c:v>
                </c:pt>
                <c:pt idx="30">
                  <c:v>7.7984994703941393</c:v>
                </c:pt>
                <c:pt idx="31">
                  <c:v>7.8015715848481637</c:v>
                </c:pt>
                <c:pt idx="32">
                  <c:v>7.8190272159332288</c:v>
                </c:pt>
                <c:pt idx="33">
                  <c:v>7.8335763947766548</c:v>
                </c:pt>
                <c:pt idx="34">
                  <c:v>7.9192116982071763</c:v>
                </c:pt>
                <c:pt idx="35">
                  <c:v>7.9343481309659651</c:v>
                </c:pt>
                <c:pt idx="36">
                  <c:v>7.9494742726886667</c:v>
                </c:pt>
                <c:pt idx="37">
                  <c:v>7.9772946592628911</c:v>
                </c:pt>
                <c:pt idx="38">
                  <c:v>7.9917328427786067</c:v>
                </c:pt>
                <c:pt idx="39">
                  <c:v>7.998227655231104</c:v>
                </c:pt>
                <c:pt idx="40">
                  <c:v>8.0309819364276969</c:v>
                </c:pt>
                <c:pt idx="41">
                  <c:v>8.0410105411819366</c:v>
                </c:pt>
                <c:pt idx="42">
                  <c:v>8.1484014487912901</c:v>
                </c:pt>
                <c:pt idx="43">
                  <c:v>8.1577573146799907</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3-A4C0-4470-BD45-84F5E45D3956}"/>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Your Trust</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8.2562870388342375</c:v>
                </c:pt>
                <c:pt idx="45">
                  <c:v>8.2782420707244846</c:v>
                </c:pt>
                <c:pt idx="46">
                  <c:v>#N/A</c:v>
                </c:pt>
                <c:pt idx="47">
                  <c:v>#N/A</c:v>
                </c:pt>
                <c:pt idx="48">
                  <c:v>#N/A</c:v>
                </c:pt>
                <c:pt idx="49">
                  <c:v>#N/A</c:v>
                </c:pt>
              </c:numCache>
            </c:numRef>
          </c:val>
          <c:extLst>
            <c:ext xmlns:c16="http://schemas.microsoft.com/office/drawing/2014/chart" uri="{C3380CC4-5D6E-409C-BE32-E72D297353CC}">
              <c16:uniqueId val="{00000004-A4C0-4470-BD45-84F5E45D3956}"/>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Your Trust</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8.3085427803164009</c:v>
                </c:pt>
                <c:pt idx="47">
                  <c:v>8.398159989717886</c:v>
                </c:pt>
                <c:pt idx="48">
                  <c:v>8.5627559320232756</c:v>
                </c:pt>
                <c:pt idx="49">
                  <c:v>8.5877635016570366</c:v>
                </c:pt>
              </c:numCache>
            </c:numRef>
          </c:val>
          <c:extLst>
            <c:ext xmlns:c16="http://schemas.microsoft.com/office/drawing/2014/chart" uri="{C3380CC4-5D6E-409C-BE32-E72D297353CC}">
              <c16:uniqueId val="{00000005-A4C0-4470-BD45-84F5E45D3956}"/>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Your Trust</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6-A4C0-4470-BD45-84F5E45D3956}"/>
            </c:ext>
          </c:extLst>
        </c:ser>
        <c:dLbls>
          <c:showLegendKey val="0"/>
          <c:showVal val="0"/>
          <c:showCatName val="0"/>
          <c:showSerName val="0"/>
          <c:showPercent val="0"/>
          <c:showBubbleSize val="0"/>
        </c:dLbls>
        <c:gapWidth val="50"/>
        <c:overlap val="100"/>
        <c:axId val="904168768"/>
        <c:axId val="904169312"/>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Your Trust</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7.7404091492499676</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A4C0-4470-BD45-84F5E45D3956}"/>
            </c:ext>
          </c:extLst>
        </c:ser>
        <c:dLbls>
          <c:showLegendKey val="0"/>
          <c:showVal val="0"/>
          <c:showCatName val="0"/>
          <c:showSerName val="0"/>
          <c:showPercent val="0"/>
          <c:showBubbleSize val="0"/>
        </c:dLbls>
        <c:gapWidth val="0"/>
        <c:overlap val="-100"/>
        <c:axId val="904162240"/>
        <c:axId val="904169856"/>
      </c:barChart>
      <c:catAx>
        <c:axId val="904168768"/>
        <c:scaling>
          <c:orientation val="minMax"/>
        </c:scaling>
        <c:delete val="1"/>
        <c:axPos val="b"/>
        <c:numFmt formatCode="General" sourceLinked="1"/>
        <c:majorTickMark val="none"/>
        <c:minorTickMark val="none"/>
        <c:tickLblPos val="nextTo"/>
        <c:crossAx val="904169312"/>
        <c:crosses val="autoZero"/>
        <c:auto val="1"/>
        <c:lblAlgn val="ctr"/>
        <c:lblOffset val="100"/>
        <c:noMultiLvlLbl val="0"/>
      </c:catAx>
      <c:valAx>
        <c:axId val="904169312"/>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68768"/>
        <c:crosses val="autoZero"/>
        <c:crossBetween val="between"/>
      </c:valAx>
      <c:valAx>
        <c:axId val="90416985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2240"/>
        <c:crosses val="max"/>
        <c:crossBetween val="between"/>
      </c:valAx>
      <c:catAx>
        <c:axId val="904162240"/>
        <c:scaling>
          <c:orientation val="minMax"/>
        </c:scaling>
        <c:delete val="1"/>
        <c:axPos val="b"/>
        <c:numFmt formatCode="General" sourceLinked="1"/>
        <c:majorTickMark val="out"/>
        <c:minorTickMark val="none"/>
        <c:tickLblPos val="nextTo"/>
        <c:crossAx val="90416985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5.9008767682543892</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0.2316988938885487</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0.10820822268830721</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1.1296784333967205</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0.1082082226883081</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0.37035125117295031</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7.1899546485828418</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6.8056231015296058</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990084674433249"/>
                  <c:y val="-1.3248719661545312E-3"/>
                </c:manualLayout>
              </c:layout>
              <c:tx>
                <c:rich>
                  <a:bodyPr/>
                  <a:lstStyle/>
                  <a:p>
                    <a:fld id="{EB5EDABF-3115-4C0C-91AA-4D991B6FDB26}" type="CELLRANGE">
                      <a:rPr lang="en-GB" smtClean="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6.8361984133683311</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0.3498935388834008</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9.8006984527410523E-2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1.0231789599000978</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9.8006984527410523E-2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0.23680914003300479</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7.9311037513536284</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7.7956884167291909</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217137681159421"/>
                  <c:y val="5.7448229792919168E-3"/>
                </c:manualLayout>
              </c:layout>
              <c:tx>
                <c:rich>
                  <a:bodyPr/>
                  <a:lstStyle/>
                  <a:p>
                    <a:r>
                      <a:rPr lang="en-GB" dirty="0"/>
                      <a:t>Q14. Did your NHS mental health team treat you with care and</a:t>
                    </a:r>
                    <a:r>
                      <a:rPr lang="en-GB" baseline="0" dirty="0"/>
                      <a:t> compassion?</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7.004229052781187</c:v>
                </c:pt>
              </c:numCache>
            </c:numRef>
          </c:val>
          <c:extLst>
            <c:ext xmlns:c16="http://schemas.microsoft.com/office/drawing/2014/chart" uri="{C3380CC4-5D6E-409C-BE32-E72D297353CC}">
              <c16:uniqueId val="{00000000-CA92-400F-9D10-CD01C4509DB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CA92-400F-9D10-CD01C4509DB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2.5745687344898016E-2</c:v>
                </c:pt>
              </c:numCache>
            </c:numRef>
          </c:val>
          <c:extLst>
            <c:ext xmlns:c16="http://schemas.microsoft.com/office/drawing/2014/chart" uri="{C3380CC4-5D6E-409C-BE32-E72D297353CC}">
              <c16:uniqueId val="{00000002-CA92-400F-9D10-CD01C4509DB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0.1091390927412732</c:v>
                </c:pt>
              </c:numCache>
            </c:numRef>
          </c:val>
          <c:extLst>
            <c:ext xmlns:c16="http://schemas.microsoft.com/office/drawing/2014/chart" uri="{C3380CC4-5D6E-409C-BE32-E72D297353CC}">
              <c16:uniqueId val="{00000003-CA92-400F-9D10-CD01C4509DB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1.1393965841712594</c:v>
                </c:pt>
              </c:numCache>
            </c:numRef>
          </c:val>
          <c:extLst>
            <c:ext xmlns:c16="http://schemas.microsoft.com/office/drawing/2014/chart" uri="{C3380CC4-5D6E-409C-BE32-E72D297353CC}">
              <c16:uniqueId val="{00000004-CA92-400F-9D10-CD01C4509DB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0.1091390927412732</c:v>
                </c:pt>
              </c:numCache>
            </c:numRef>
          </c:val>
          <c:extLst>
            <c:ext xmlns:c16="http://schemas.microsoft.com/office/drawing/2014/chart" uri="{C3380CC4-5D6E-409C-BE32-E72D297353CC}">
              <c16:uniqueId val="{00000005-CA92-400F-9D10-CD01C4509DB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0.24184236594548558</c:v>
                </c:pt>
              </c:numCache>
            </c:numRef>
          </c:val>
          <c:extLst>
            <c:ext xmlns:c16="http://schemas.microsoft.com/office/drawing/2014/chart" uri="{C3380CC4-5D6E-409C-BE32-E72D297353CC}">
              <c16:uniqueId val="{00000006-CA92-400F-9D10-CD01C4509DB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CA92-400F-9D10-CD01C4509DB9}"/>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7.5497145471463076</c:v>
                </c:pt>
              </c:numCache>
            </c:numRef>
          </c:xVal>
          <c:yVal>
            <c:numLit>
              <c:formatCode>General</c:formatCode>
              <c:ptCount val="1"/>
              <c:pt idx="0">
                <c:v>1</c:v>
              </c:pt>
            </c:numLit>
          </c:yVal>
          <c:smooth val="0"/>
          <c:extLst>
            <c:ext xmlns:c16="http://schemas.microsoft.com/office/drawing/2014/chart" uri="{C3380CC4-5D6E-409C-BE32-E72D297353CC}">
              <c16:uniqueId val="{00000008-CA92-400F-9D10-CD01C4509DB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CA92-400F-9D10-CD01C4509DB9}"/>
              </c:ext>
            </c:extLst>
          </c:dPt>
          <c:xVal>
            <c:numRef>
              <c:f>Sheet1!$B$12</c:f>
              <c:numCache>
                <c:formatCode>General</c:formatCode>
                <c:ptCount val="1"/>
                <c:pt idx="0">
                  <c:v>7.7088121249529884</c:v>
                </c:pt>
              </c:numCache>
            </c:numRef>
          </c:xVal>
          <c:yVal>
            <c:numLit>
              <c:formatCode>General</c:formatCode>
              <c:ptCount val="1"/>
              <c:pt idx="0">
                <c:v>1</c:v>
              </c:pt>
            </c:numLit>
          </c:yVal>
          <c:smooth val="0"/>
          <c:extLst>
            <c:ext xmlns:c16="http://schemas.microsoft.com/office/drawing/2014/chart" uri="{C3380CC4-5D6E-409C-BE32-E72D297353CC}">
              <c16:uniqueId val="{0000000A-CA92-400F-9D10-CD01C4509DB9}"/>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CA92-400F-9D10-CD01C4509DB9}"/>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Your Trust</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225D-43A6-A283-1557A9B0A060}"/>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Your Trust</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5.5817774562041143</c:v>
                </c:pt>
                <c:pt idx="1">
                  <c:v>5.9160960542319527</c:v>
                </c:pt>
                <c:pt idx="2">
                  <c:v>5.9290879660278124</c:v>
                </c:pt>
                <c:pt idx="3">
                  <c:v>6.0032768684952051</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225D-43A6-A283-1557A9B0A060}"/>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Your Trust</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#N/A</c:v>
                </c:pt>
                <c:pt idx="3">
                  <c:v>#N/A</c:v>
                </c:pt>
                <c:pt idx="4">
                  <c:v>6.04638269667781</c:v>
                </c:pt>
                <c:pt idx="5">
                  <c:v>6.0679341383141292</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225D-43A6-A283-1557A9B0A060}"/>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Your Trust</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#N/A</c:v>
                </c:pt>
                <c:pt idx="5">
                  <c:v>#N/A</c:v>
                </c:pt>
                <c:pt idx="6">
                  <c:v>6.0673950191781447</c:v>
                </c:pt>
                <c:pt idx="7">
                  <c:v>6.1703797228397708</c:v>
                </c:pt>
                <c:pt idx="8">
                  <c:v>6.1781060156906991</c:v>
                </c:pt>
                <c:pt idx="9">
                  <c:v>6.2232590682454951</c:v>
                </c:pt>
                <c:pt idx="10">
                  <c:v>6.2680397964999797</c:v>
                </c:pt>
                <c:pt idx="11">
                  <c:v>6.4998675286417251</c:v>
                </c:pt>
                <c:pt idx="12">
                  <c:v>6.5102269637396573</c:v>
                </c:pt>
                <c:pt idx="13">
                  <c:v>6.5214357769521776</c:v>
                </c:pt>
                <c:pt idx="14">
                  <c:v>6.5432504784333867</c:v>
                </c:pt>
                <c:pt idx="15">
                  <c:v>6.5573271486094704</c:v>
                </c:pt>
                <c:pt idx="16">
                  <c:v>6.5628590967403122</c:v>
                </c:pt>
                <c:pt idx="17">
                  <c:v>6.5646644854111234</c:v>
                </c:pt>
                <c:pt idx="18">
                  <c:v>6.564994435559985</c:v>
                </c:pt>
                <c:pt idx="19">
                  <c:v>6.5747457299917844</c:v>
                </c:pt>
                <c:pt idx="20">
                  <c:v>6.6028776358771841</c:v>
                </c:pt>
                <c:pt idx="21">
                  <c:v>6.62341110199415</c:v>
                </c:pt>
                <c:pt idx="22">
                  <c:v>6.6485502687709266</c:v>
                </c:pt>
                <c:pt idx="23">
                  <c:v>6.6614685779877822</c:v>
                </c:pt>
                <c:pt idx="24">
                  <c:v>6.6702176525266097</c:v>
                </c:pt>
                <c:pt idx="25">
                  <c:v>6.6799227236548839</c:v>
                </c:pt>
                <c:pt idx="26">
                  <c:v>6.6815334605702086</c:v>
                </c:pt>
                <c:pt idx="27">
                  <c:v>6.6883024708156062</c:v>
                </c:pt>
                <c:pt idx="28">
                  <c:v>6.7254124240676676</c:v>
                </c:pt>
                <c:pt idx="29">
                  <c:v>6.7388637525124242</c:v>
                </c:pt>
                <c:pt idx="30">
                  <c:v>6.7686313773040716</c:v>
                </c:pt>
                <c:pt idx="31">
                  <c:v>6.783910704589716</c:v>
                </c:pt>
                <c:pt idx="32">
                  <c:v>6.7992064334009692</c:v>
                </c:pt>
                <c:pt idx="33">
                  <c:v>6.8214227326630246</c:v>
                </c:pt>
                <c:pt idx="34">
                  <c:v>6.8360478128294853</c:v>
                </c:pt>
                <c:pt idx="35">
                  <c:v>6.840352577915298</c:v>
                </c:pt>
                <c:pt idx="36">
                  <c:v>6.8952413986705219</c:v>
                </c:pt>
                <c:pt idx="37">
                  <c:v>6.9039260625766987</c:v>
                </c:pt>
                <c:pt idx="38">
                  <c:v>6.9707235630434106</c:v>
                </c:pt>
                <c:pt idx="39">
                  <c:v>7.0144964491635884</c:v>
                </c:pt>
                <c:pt idx="40">
                  <c:v>7.0445889027556214</c:v>
                </c:pt>
                <c:pt idx="41">
                  <c:v>7.0542833000512344</c:v>
                </c:pt>
                <c:pt idx="42">
                  <c:v>7.1023363771700039</c:v>
                </c:pt>
                <c:pt idx="43">
                  <c:v>7.106908188350241</c:v>
                </c:pt>
                <c:pt idx="44">
                  <c:v>7.1379067172435713</c:v>
                </c:pt>
                <c:pt idx="45">
                  <c:v>#N/A</c:v>
                </c:pt>
                <c:pt idx="46">
                  <c:v>#N/A</c:v>
                </c:pt>
                <c:pt idx="47">
                  <c:v>#N/A</c:v>
                </c:pt>
                <c:pt idx="48">
                  <c:v>#N/A</c:v>
                </c:pt>
                <c:pt idx="49">
                  <c:v>#N/A</c:v>
                </c:pt>
              </c:numCache>
            </c:numRef>
          </c:val>
          <c:extLst>
            <c:ext xmlns:c16="http://schemas.microsoft.com/office/drawing/2014/chart" uri="{C3380CC4-5D6E-409C-BE32-E72D297353CC}">
              <c16:uniqueId val="{00000003-225D-43A6-A283-1557A9B0A060}"/>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Your Trust</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7.1422669429041612</c:v>
                </c:pt>
                <c:pt idx="46">
                  <c:v>7.2011363363091476</c:v>
                </c:pt>
                <c:pt idx="47">
                  <c:v>#N/A</c:v>
                </c:pt>
                <c:pt idx="48">
                  <c:v>#N/A</c:v>
                </c:pt>
                <c:pt idx="49">
                  <c:v>#N/A</c:v>
                </c:pt>
              </c:numCache>
            </c:numRef>
          </c:val>
          <c:extLst>
            <c:ext xmlns:c16="http://schemas.microsoft.com/office/drawing/2014/chart" uri="{C3380CC4-5D6E-409C-BE32-E72D297353CC}">
              <c16:uniqueId val="{00000004-225D-43A6-A283-1557A9B0A060}"/>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Your Trust</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7.2582664537968817</c:v>
                </c:pt>
                <c:pt idx="48">
                  <c:v>7.2907469353874896</c:v>
                </c:pt>
                <c:pt idx="49">
                  <c:v>#N/A</c:v>
                </c:pt>
              </c:numCache>
            </c:numRef>
          </c:val>
          <c:extLst>
            <c:ext xmlns:c16="http://schemas.microsoft.com/office/drawing/2014/chart" uri="{C3380CC4-5D6E-409C-BE32-E72D297353CC}">
              <c16:uniqueId val="{00000005-225D-43A6-A283-1557A9B0A060}"/>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Your Trust</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7.7156210818827304</c:v>
                </c:pt>
              </c:numCache>
            </c:numRef>
          </c:val>
          <c:extLst>
            <c:ext xmlns:c16="http://schemas.microsoft.com/office/drawing/2014/chart" uri="{C3380CC4-5D6E-409C-BE32-E72D297353CC}">
              <c16:uniqueId val="{00000006-225D-43A6-A283-1557A9B0A060}"/>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Your Trust</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6.62341110199415</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225D-43A6-A283-1557A9B0A060}"/>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5.5817774562041143</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3.6615653767413825E-2</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0.37921514914481325</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0.10572234836966832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1.1037262595587833</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0.10572234836966832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0.37921514914481413</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2.3626717323455004E-2</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6.62341110199415</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6.6551937372654013</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75397342995169"/>
                  <c:y val="-1.3245936317079017E-3"/>
                </c:manualLayout>
              </c:layout>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dirty="0">
                        <a:latin typeface="Arial" panose="020B0604020202020204" pitchFamily="34" charset="0"/>
                        <a:cs typeface="Arial" panose="020B0604020202020204" pitchFamily="34" charset="0"/>
                      </a:rPr>
                      <a:t>Q38. Overall, in the last 12 months, how was your experience of using NHS mental health services?</a:t>
                    </a:r>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293248792270532"/>
                      <c:h val="0.46451736806947219"/>
                    </c:manualLayout>
                  </c15:layout>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Your Trust</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834F-41DC-A58B-209FAD1C8581}"/>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Your Trust</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1.815606737596134</c:v>
                </c:pt>
                <c:pt idx="1">
                  <c:v>2.1976595488395541</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834F-41DC-A58B-209FAD1C8581}"/>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Your Trust</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2.2877380627070809</c:v>
                </c:pt>
                <c:pt idx="3">
                  <c:v>2.3068279582591389</c:v>
                </c:pt>
                <c:pt idx="4">
                  <c:v>2.3487182831367619</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834F-41DC-A58B-209FAD1C8581}"/>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Your Trust</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#N/A</c:v>
                </c:pt>
                <c:pt idx="5">
                  <c:v>2.2962593288287612</c:v>
                </c:pt>
                <c:pt idx="6">
                  <c:v>2.386658564313024</c:v>
                </c:pt>
                <c:pt idx="7">
                  <c:v>2.443462705582045</c:v>
                </c:pt>
                <c:pt idx="8">
                  <c:v>2.5055036891154581</c:v>
                </c:pt>
                <c:pt idx="9">
                  <c:v>2.5112760785173132</c:v>
                </c:pt>
                <c:pt idx="10">
                  <c:v>2.532833492355794</c:v>
                </c:pt>
                <c:pt idx="11">
                  <c:v>2.6396544426508211</c:v>
                </c:pt>
                <c:pt idx="12">
                  <c:v>2.7086101857561649</c:v>
                </c:pt>
                <c:pt idx="13">
                  <c:v>2.8455562617369141</c:v>
                </c:pt>
                <c:pt idx="14">
                  <c:v>2.874896227757489</c:v>
                </c:pt>
                <c:pt idx="15">
                  <c:v>2.906045301013755</c:v>
                </c:pt>
                <c:pt idx="16">
                  <c:v>2.9198622836507782</c:v>
                </c:pt>
                <c:pt idx="17">
                  <c:v>2.934678482252032</c:v>
                </c:pt>
                <c:pt idx="18">
                  <c:v>2.9532383682088108</c:v>
                </c:pt>
                <c:pt idx="19">
                  <c:v>2.9562754150204378</c:v>
                </c:pt>
                <c:pt idx="20">
                  <c:v>2.9706332665679511</c:v>
                </c:pt>
                <c:pt idx="21">
                  <c:v>2.9823809927279301</c:v>
                </c:pt>
                <c:pt idx="22">
                  <c:v>3.0141977333460148</c:v>
                </c:pt>
                <c:pt idx="23">
                  <c:v>3.0159706401470459</c:v>
                </c:pt>
                <c:pt idx="24">
                  <c:v>3.0954593801977861</c:v>
                </c:pt>
                <c:pt idx="25">
                  <c:v>3.142190983834523</c:v>
                </c:pt>
                <c:pt idx="26">
                  <c:v>3.149867180695582</c:v>
                </c:pt>
                <c:pt idx="27">
                  <c:v>3.1578848420412808</c:v>
                </c:pt>
                <c:pt idx="28">
                  <c:v>3.1937745475050421</c:v>
                </c:pt>
                <c:pt idx="29">
                  <c:v>3.202381587145585</c:v>
                </c:pt>
                <c:pt idx="30">
                  <c:v>3.2225995438468829</c:v>
                </c:pt>
                <c:pt idx="31">
                  <c:v>3.264473693883585</c:v>
                </c:pt>
                <c:pt idx="32">
                  <c:v>3.2743383159058581</c:v>
                </c:pt>
                <c:pt idx="33">
                  <c:v>3.3016469947747931</c:v>
                </c:pt>
                <c:pt idx="34">
                  <c:v>3.4550354269124282</c:v>
                </c:pt>
                <c:pt idx="35">
                  <c:v>3.4994153612760361</c:v>
                </c:pt>
                <c:pt idx="36">
                  <c:v>3.5321177311494569</c:v>
                </c:pt>
                <c:pt idx="37">
                  <c:v>3.5465272237009819</c:v>
                </c:pt>
                <c:pt idx="38">
                  <c:v>3.6509470014095489</c:v>
                </c:pt>
                <c:pt idx="39">
                  <c:v>3.6694129754461668</c:v>
                </c:pt>
                <c:pt idx="40">
                  <c:v>3.6747854589071869</c:v>
                </c:pt>
                <c:pt idx="41">
                  <c:v>3.7171676954726771</c:v>
                </c:pt>
                <c:pt idx="42">
                  <c:v>3.748896648884847</c:v>
                </c:pt>
                <c:pt idx="43">
                  <c:v>3.9176193000478841</c:v>
                </c:pt>
                <c:pt idx="44">
                  <c:v>4.0373857678015188</c:v>
                </c:pt>
                <c:pt idx="45">
                  <c:v>4.0454456496502722</c:v>
                </c:pt>
                <c:pt idx="46">
                  <c:v>#N/A</c:v>
                </c:pt>
                <c:pt idx="47">
                  <c:v>#N/A</c:v>
                </c:pt>
                <c:pt idx="48">
                  <c:v>#N/A</c:v>
                </c:pt>
                <c:pt idx="49">
                  <c:v>#N/A</c:v>
                </c:pt>
              </c:numCache>
            </c:numRef>
          </c:val>
          <c:extLst>
            <c:ext xmlns:c16="http://schemas.microsoft.com/office/drawing/2014/chart" uri="{C3380CC4-5D6E-409C-BE32-E72D297353CC}">
              <c16:uniqueId val="{00000003-834F-41DC-A58B-209FAD1C8581}"/>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Your Trust</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3.8557878880192451</c:v>
                </c:pt>
                <c:pt idx="47">
                  <c:v>#N/A</c:v>
                </c:pt>
                <c:pt idx="48">
                  <c:v>#N/A</c:v>
                </c:pt>
                <c:pt idx="49">
                  <c:v>#N/A</c:v>
                </c:pt>
              </c:numCache>
            </c:numRef>
          </c:val>
          <c:extLst>
            <c:ext xmlns:c16="http://schemas.microsoft.com/office/drawing/2014/chart" uri="{C3380CC4-5D6E-409C-BE32-E72D297353CC}">
              <c16:uniqueId val="{00000004-834F-41DC-A58B-209FAD1C8581}"/>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Your Trust</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4.4854863373194878</c:v>
                </c:pt>
                <c:pt idx="48">
                  <c:v>4.5240365618399094</c:v>
                </c:pt>
                <c:pt idx="49">
                  <c:v>#N/A</c:v>
                </c:pt>
              </c:numCache>
            </c:numRef>
          </c:val>
          <c:extLst>
            <c:ext xmlns:c16="http://schemas.microsoft.com/office/drawing/2014/chart" uri="{C3380CC4-5D6E-409C-BE32-E72D297353CC}">
              <c16:uniqueId val="{00000005-834F-41DC-A58B-209FAD1C8581}"/>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Your Trust</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4.9716605204629456</c:v>
                </c:pt>
              </c:numCache>
            </c:numRef>
          </c:val>
          <c:extLst>
            <c:ext xmlns:c16="http://schemas.microsoft.com/office/drawing/2014/chart" uri="{C3380CC4-5D6E-409C-BE32-E72D297353CC}">
              <c16:uniqueId val="{00000006-834F-41DC-A58B-209FAD1C8581}"/>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Your Trust</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3.264473693883585</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834F-41DC-A58B-209FAD1C8581}"/>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1.815606737596134</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0.25658601680022586</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0.17389668850741424</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1.8154566609212019</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0.17389668850741291</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0.6237494691051273</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0.11246825902542934</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3.264473693883585</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3.1538177733643749</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75397342995169"/>
                  <c:y val="-1.3245936317079017E-3"/>
                </c:manualLayout>
              </c:layout>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dirty="0">
                        <a:latin typeface="Arial" panose="020B0604020202020204" pitchFamily="34" charset="0"/>
                        <a:cs typeface="Arial" panose="020B0604020202020204" pitchFamily="34" charset="0"/>
                      </a:rPr>
                      <a:t>Q40. Aside from this questionnaire</a:t>
                    </a:r>
                    <a:r>
                      <a:rPr lang="en-GB" sz="900" baseline="0" dirty="0">
                        <a:latin typeface="Arial" panose="020B0604020202020204" pitchFamily="34" charset="0"/>
                        <a:cs typeface="Arial" panose="020B0604020202020204" pitchFamily="34" charset="0"/>
                      </a:rPr>
                      <a:t>, in the last 12 months, have you been asked by NHS mental health services to give your views on the quality of your care?</a:t>
                    </a:r>
                    <a:endParaRPr lang="en-GB" sz="900" dirty="0">
                      <a:latin typeface="Arial" panose="020B0604020202020204" pitchFamily="34" charset="0"/>
                      <a:cs typeface="Arial" panose="020B0604020202020204" pitchFamily="34" charset="0"/>
                    </a:endParaRPr>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293248792270532"/>
                      <c:h val="0.46451736806947219"/>
                    </c:manualLayout>
                  </c15:layout>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Q6: While waiting, between your first assessment with the NHS mental health team and your first appointment for treatment, were you offered support with your mental health?</c:v>
                  </c:pt>
                </c:lvl>
              </c:multiLvlStrCache>
            </c:multiLvlStrRef>
          </c:cat>
          <c:val>
            <c:numRef>
              <c:f>Sheet1!$C$2:$C$4</c:f>
              <c:numCache>
                <c:formatCode>General</c:formatCode>
                <c:ptCount val="3"/>
                <c:pt idx="0">
                  <c:v>5.8685075842386274</c:v>
                </c:pt>
                <c:pt idx="1">
                  <c:v>5.8871428864445434</c:v>
                </c:pt>
                <c:pt idx="2">
                  <c:v>6.2030290007401749</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Q6: While waiting, between your first assessment with the NHS mental health team and your first appointment for treatment, were you offered support with your mental health?</c:v>
                  </c:pt>
                </c:lvl>
              </c:multiLvlStrCache>
            </c:multiLvlStrRef>
          </c:cat>
          <c:val>
            <c:numRef>
              <c:f>Sheet1!$D$2:$D$4</c:f>
              <c:numCache>
                <c:formatCode>General</c:formatCode>
                <c:ptCount val="3"/>
                <c:pt idx="0">
                  <c:v>6.0253958878807401</c:v>
                </c:pt>
                <c:pt idx="1">
                  <c:v>6.3187135456720647</c:v>
                </c:pt>
                <c:pt idx="2">
                  <c:v>6.348814382194548</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Q7. Was the support offered appropriate for your mental health needs?</c:v>
                  </c:pt>
                </c:lvl>
              </c:multiLvlStrCache>
            </c:multiLvlStrRef>
          </c:cat>
          <c:val>
            <c:numRef>
              <c:f>Sheet1!$C$2:$C$4</c:f>
              <c:numCache>
                <c:formatCode>General</c:formatCode>
                <c:ptCount val="3"/>
                <c:pt idx="0">
                  <c:v>6.6934714414782359</c:v>
                </c:pt>
                <c:pt idx="1">
                  <c:v>7.5627919067313956</c:v>
                </c:pt>
              </c:numCache>
            </c:numRef>
          </c:val>
          <c:smooth val="0"/>
          <c:extLst>
            <c:ext xmlns:c16="http://schemas.microsoft.com/office/drawing/2014/chart" uri="{C3380CC4-5D6E-409C-BE32-E72D297353CC}">
              <c16:uniqueId val="{00000000-E0E6-4C31-9DD2-4C0B27B28E20}"/>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Q7. Was the support offered appropriate for your mental health needs?</c:v>
                  </c:pt>
                </c:lvl>
              </c:multiLvlStrCache>
            </c:multiLvlStrRef>
          </c:cat>
          <c:val>
            <c:numRef>
              <c:f>Sheet1!$D$2:$D$4</c:f>
              <c:numCache>
                <c:formatCode>General</c:formatCode>
                <c:ptCount val="3"/>
                <c:pt idx="0">
                  <c:v>7.0778805479002536</c:v>
                </c:pt>
                <c:pt idx="1">
                  <c:v>6.84349819920768</c:v>
                </c:pt>
              </c:numCache>
            </c:numRef>
          </c:val>
          <c:smooth val="0"/>
          <c:extLst>
            <c:ext xmlns:c16="http://schemas.microsoft.com/office/drawing/2014/chart" uri="{C3380CC4-5D6E-409C-BE32-E72D297353CC}">
              <c16:uniqueId val="{00000001-E0E6-4C31-9DD2-4C0B27B28E20}"/>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Q8: Were you given enough time to discuss your needs and treatment?</c:v>
                  </c:pt>
                </c:lvl>
              </c:multiLvlStrCache>
            </c:multiLvlStrRef>
          </c:cat>
          <c:val>
            <c:numRef>
              <c:f>Sheet1!$C$2:$C$4</c:f>
              <c:numCache>
                <c:formatCode>General</c:formatCode>
                <c:ptCount val="3"/>
                <c:pt idx="0">
                  <c:v>6.6335477277333474</c:v>
                </c:pt>
                <c:pt idx="1">
                  <c:v>6.6705656447209742</c:v>
                </c:pt>
                <c:pt idx="2">
                  <c:v>7.1899546485828418</c:v>
                </c:pt>
              </c:numCache>
            </c:numRef>
          </c:val>
          <c:smooth val="0"/>
          <c:extLst>
            <c:ext xmlns:c16="http://schemas.microsoft.com/office/drawing/2014/chart" uri="{C3380CC4-5D6E-409C-BE32-E72D297353CC}">
              <c16:uniqueId val="{00000000-C5EE-4D0F-8DD6-771EA61DA298}"/>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Q8: Were you given enough time to discuss your needs and treatment?</c:v>
                  </c:pt>
                </c:lvl>
              </c:multiLvlStrCache>
            </c:multiLvlStrRef>
          </c:cat>
          <c:val>
            <c:numRef>
              <c:f>Sheet1!$D$2:$D$4</c:f>
              <c:numCache>
                <c:formatCode>General</c:formatCode>
                <c:ptCount val="3"/>
                <c:pt idx="0">
                  <c:v>6.6666778061210481</c:v>
                </c:pt>
                <c:pt idx="1">
                  <c:v>6.6803321480112521</c:v>
                </c:pt>
                <c:pt idx="2">
                  <c:v>6.8056231015296058</c:v>
                </c:pt>
              </c:numCache>
            </c:numRef>
          </c:val>
          <c:smooth val="0"/>
          <c:extLst>
            <c:ext xmlns:c16="http://schemas.microsoft.com/office/drawing/2014/chart" uri="{C3380CC4-5D6E-409C-BE32-E72D297353CC}">
              <c16:uniqueId val="{00000001-C5EE-4D0F-8DD6-771EA61DA298}"/>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2024</c:v>
                  </c:pt>
                  <c:pt idx="1">
                    <c:v>2025</c:v>
                  </c:pt>
                </c:lvl>
                <c:lvl>
                  <c:pt idx="0">
                    <c:v>Q9. Did you feel your NHS mental health team listened to what you had to say?</c:v>
                  </c:pt>
                </c:lvl>
              </c:multiLvlStrCache>
            </c:multiLvlStrRef>
          </c:cat>
          <c:val>
            <c:numRef>
              <c:f>Sheet1!$C$2:$C$3</c:f>
              <c:numCache>
                <c:formatCode>General</c:formatCode>
                <c:ptCount val="2"/>
                <c:pt idx="0">
                  <c:v>6.8785071695242932</c:v>
                </c:pt>
                <c:pt idx="1">
                  <c:v>7.2089255056405799</c:v>
                </c:pt>
              </c:numCache>
            </c:numRef>
          </c:val>
          <c:smooth val="0"/>
          <c:extLst>
            <c:ext xmlns:c16="http://schemas.microsoft.com/office/drawing/2014/chart" uri="{C3380CC4-5D6E-409C-BE32-E72D297353CC}">
              <c16:uniqueId val="{00000000-42C5-4352-B3E4-7A971C1D250F}"/>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2024</c:v>
                  </c:pt>
                  <c:pt idx="1">
                    <c:v>2025</c:v>
                  </c:pt>
                </c:lvl>
                <c:lvl>
                  <c:pt idx="0">
                    <c:v>Q9. Did you feel your NHS mental health team listened to what you had to say?</c:v>
                  </c:pt>
                </c:lvl>
              </c:multiLvlStrCache>
            </c:multiLvlStrRef>
          </c:cat>
          <c:val>
            <c:numRef>
              <c:f>Sheet1!$D$2:$D$3</c:f>
              <c:numCache>
                <c:formatCode>General</c:formatCode>
                <c:ptCount val="2"/>
                <c:pt idx="0">
                  <c:v>6.780608326482592</c:v>
                </c:pt>
                <c:pt idx="1">
                  <c:v>6.9023373710600104</c:v>
                </c:pt>
              </c:numCache>
            </c:numRef>
          </c:val>
          <c:smooth val="0"/>
          <c:extLst>
            <c:ext xmlns:c16="http://schemas.microsoft.com/office/drawing/2014/chart" uri="{C3380CC4-5D6E-409C-BE32-E72D297353CC}">
              <c16:uniqueId val="{00000001-42C5-4352-B3E4-7A971C1D250F}"/>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5.5421413772159518</c:v>
                </c:pt>
              </c:numCache>
            </c:numRef>
          </c:val>
          <c:extLst>
            <c:ext xmlns:c16="http://schemas.microsoft.com/office/drawing/2014/chart" uri="{C3380CC4-5D6E-409C-BE32-E72D297353CC}">
              <c16:uniqueId val="{00000000-02DF-4676-9C4E-E53373D74C0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02DF-4676-9C4E-E53373D74C0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0.34915935161981349</c:v>
                </c:pt>
              </c:numCache>
            </c:numRef>
          </c:val>
          <c:extLst>
            <c:ext xmlns:c16="http://schemas.microsoft.com/office/drawing/2014/chart" uri="{C3380CC4-5D6E-409C-BE32-E72D297353CC}">
              <c16:uniqueId val="{00000002-02DF-4676-9C4E-E53373D74C0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9.8371442604125114E-2</c:v>
                </c:pt>
              </c:numCache>
            </c:numRef>
          </c:val>
          <c:extLst>
            <c:ext xmlns:c16="http://schemas.microsoft.com/office/drawing/2014/chart" uri="{C3380CC4-5D6E-409C-BE32-E72D297353CC}">
              <c16:uniqueId val="{00000003-02DF-4676-9C4E-E53373D74C0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1.0269838503133659</c:v>
                </c:pt>
              </c:numCache>
            </c:numRef>
          </c:val>
          <c:extLst>
            <c:ext xmlns:c16="http://schemas.microsoft.com/office/drawing/2014/chart" uri="{C3380CC4-5D6E-409C-BE32-E72D297353CC}">
              <c16:uniqueId val="{00000004-02DF-4676-9C4E-E53373D74C0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9.8371442604125114E-2</c:v>
                </c:pt>
              </c:numCache>
            </c:numRef>
          </c:val>
          <c:extLst>
            <c:ext xmlns:c16="http://schemas.microsoft.com/office/drawing/2014/chart" uri="{C3380CC4-5D6E-409C-BE32-E72D297353CC}">
              <c16:uniqueId val="{00000005-02DF-4676-9C4E-E53373D74C0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0.30010137286475391</c:v>
                </c:pt>
              </c:numCache>
            </c:numRef>
          </c:val>
          <c:extLst>
            <c:ext xmlns:c16="http://schemas.microsoft.com/office/drawing/2014/chart" uri="{C3380CC4-5D6E-409C-BE32-E72D297353CC}">
              <c16:uniqueId val="{00000006-02DF-4676-9C4E-E53373D74C0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02DF-4676-9C4E-E53373D74C01}"/>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6.6841349467298921</c:v>
                </c:pt>
              </c:numCache>
            </c:numRef>
          </c:xVal>
          <c:yVal>
            <c:numLit>
              <c:formatCode>General</c:formatCode>
              <c:ptCount val="1"/>
              <c:pt idx="0">
                <c:v>1</c:v>
              </c:pt>
            </c:numLit>
          </c:yVal>
          <c:smooth val="0"/>
          <c:extLst>
            <c:ext xmlns:c16="http://schemas.microsoft.com/office/drawing/2014/chart" uri="{C3380CC4-5D6E-409C-BE32-E72D297353CC}">
              <c16:uniqueId val="{00000008-02DF-4676-9C4E-E53373D74C0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02DF-4676-9C4E-E53373D74C01}"/>
              </c:ext>
            </c:extLst>
          </c:dPt>
          <c:xVal>
            <c:numRef>
              <c:f>Sheet1!$B$12</c:f>
              <c:numCache>
                <c:formatCode>General</c:formatCode>
                <c:ptCount val="1"/>
                <c:pt idx="0">
                  <c:v>6.5031640965965734</c:v>
                </c:pt>
              </c:numCache>
            </c:numRef>
          </c:xVal>
          <c:yVal>
            <c:numLit>
              <c:formatCode>General</c:formatCode>
              <c:ptCount val="1"/>
              <c:pt idx="0">
                <c:v>1</c:v>
              </c:pt>
            </c:numLit>
          </c:yVal>
          <c:smooth val="0"/>
          <c:extLst>
            <c:ext xmlns:c16="http://schemas.microsoft.com/office/drawing/2014/chart" uri="{C3380CC4-5D6E-409C-BE32-E72D297353CC}">
              <c16:uniqueId val="{0000000A-02DF-4676-9C4E-E53373D74C01}"/>
            </c:ext>
          </c:extLst>
        </c:ser>
        <c:ser>
          <c:idx val="9"/>
          <c:order val="10"/>
          <c:tx>
            <c:v>label</c:v>
          </c:tx>
          <c:spPr>
            <a:ln w="25400" cap="rnd">
              <a:noFill/>
              <a:round/>
            </a:ln>
            <a:effectLst/>
          </c:spPr>
          <c:marker>
            <c:symbol val="none"/>
          </c:marker>
          <c:dLbls>
            <c:dLbl>
              <c:idx val="0"/>
              <c:tx>
                <c:rich>
                  <a:bodyPr/>
                  <a:lstStyle/>
                  <a:p>
                    <a:fld id="{2667D215-1080-4EEC-9FE4-0731E27F77FB}" type="CELLRANGE">
                      <a:rPr lang="en-GB" sz="900" b="0" i="0" u="none" strike="noStrike" baseline="0" smtClean="0">
                        <a:effectLst/>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02DF-4676-9C4E-E53373D74C0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Q11. Did your NHS mental health team consider how areas of your life impact your mental health?</c:v>
                  </c:pt>
                </c15:dlblRangeCache>
              </c15:datalabelsRange>
            </c:ext>
            <c:ext xmlns:c16="http://schemas.microsoft.com/office/drawing/2014/chart" uri="{C3380CC4-5D6E-409C-BE32-E72D297353CC}">
              <c16:uniqueId val="{0000000C-02DF-4676-9C4E-E53373D74C01}"/>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Q10: Did you get the help you needed?</c:v>
                  </c:pt>
                </c:lvl>
              </c:multiLvlStrCache>
            </c:multiLvlStrRef>
          </c:cat>
          <c:val>
            <c:numRef>
              <c:f>Sheet1!$C$2:$C$4</c:f>
              <c:numCache>
                <c:formatCode>General</c:formatCode>
                <c:ptCount val="3"/>
                <c:pt idx="0">
                  <c:v>5.7149728824884134</c:v>
                </c:pt>
                <c:pt idx="1">
                  <c:v>5.9240472175267493</c:v>
                </c:pt>
                <c:pt idx="2">
                  <c:v>6.4756922225193296</c:v>
                </c:pt>
              </c:numCache>
            </c:numRef>
          </c:val>
          <c:smooth val="0"/>
          <c:extLst>
            <c:ext xmlns:c16="http://schemas.microsoft.com/office/drawing/2014/chart" uri="{C3380CC4-5D6E-409C-BE32-E72D297353CC}">
              <c16:uniqueId val="{00000000-3E37-4307-9E76-136D3DF720A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Q10: Did you get the help you needed?</c:v>
                  </c:pt>
                </c:lvl>
              </c:multiLvlStrCache>
            </c:multiLvlStrRef>
          </c:cat>
          <c:val>
            <c:numRef>
              <c:f>Sheet1!$D$2:$D$4</c:f>
              <c:numCache>
                <c:formatCode>General</c:formatCode>
                <c:ptCount val="3"/>
                <c:pt idx="0">
                  <c:v>5.8240999317954234</c:v>
                </c:pt>
                <c:pt idx="1">
                  <c:v>5.7667751610913642</c:v>
                </c:pt>
                <c:pt idx="2">
                  <c:v>5.9326143261545949</c:v>
                </c:pt>
              </c:numCache>
            </c:numRef>
          </c:val>
          <c:smooth val="0"/>
          <c:extLst>
            <c:ext xmlns:c16="http://schemas.microsoft.com/office/drawing/2014/chart" uri="{C3380CC4-5D6E-409C-BE32-E72D297353CC}">
              <c16:uniqueId val="{00000001-3E37-4307-9E76-136D3DF720A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Q11: Did your NHS mental health team consider how areas of your life impact your mental health?</c:v>
                  </c:pt>
                </c:lvl>
              </c:multiLvlStrCache>
            </c:multiLvlStrRef>
          </c:cat>
          <c:val>
            <c:numRef>
              <c:f>Sheet1!$C$2:$C$4</c:f>
              <c:numCache>
                <c:formatCode>General</c:formatCode>
                <c:ptCount val="3"/>
                <c:pt idx="0">
                  <c:v>5.9705400600215519</c:v>
                </c:pt>
                <c:pt idx="1">
                  <c:v>6.3006697769880553</c:v>
                </c:pt>
                <c:pt idx="2">
                  <c:v>6.6841349467298921</c:v>
                </c:pt>
              </c:numCache>
            </c:numRef>
          </c:val>
          <c:smooth val="0"/>
          <c:extLst>
            <c:ext xmlns:c16="http://schemas.microsoft.com/office/drawing/2014/chart" uri="{C3380CC4-5D6E-409C-BE32-E72D297353CC}">
              <c16:uniqueId val="{00000000-6D05-45DC-B4C1-76A9B36D8F07}"/>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Q11: Did your NHS mental health team consider how areas of your life impact your mental health?</c:v>
                  </c:pt>
                </c:lvl>
              </c:multiLvlStrCache>
            </c:multiLvlStrRef>
          </c:cat>
          <c:val>
            <c:numRef>
              <c:f>Sheet1!$D$2:$D$4</c:f>
              <c:numCache>
                <c:formatCode>General</c:formatCode>
                <c:ptCount val="3"/>
                <c:pt idx="0">
                  <c:v>6.3052124215230938</c:v>
                </c:pt>
                <c:pt idx="1">
                  <c:v>6.391072444170419</c:v>
                </c:pt>
                <c:pt idx="2">
                  <c:v>6.5031640965965734</c:v>
                </c:pt>
              </c:numCache>
            </c:numRef>
          </c:val>
          <c:smooth val="0"/>
          <c:extLst>
            <c:ext xmlns:c16="http://schemas.microsoft.com/office/drawing/2014/chart" uri="{C3380CC4-5D6E-409C-BE32-E72D297353CC}">
              <c16:uniqueId val="{00000001-6D05-45DC-B4C1-76A9B36D8F07}"/>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Q12: Did you have to repeat your mental health history to your NHS mental health team?</c:v>
                  </c:pt>
                </c:lvl>
              </c:multiLvlStrCache>
            </c:multiLvlStrRef>
          </c:cat>
          <c:val>
            <c:numRef>
              <c:f>Sheet1!$C$2:$C$4</c:f>
              <c:numCache>
                <c:formatCode>General</c:formatCode>
                <c:ptCount val="3"/>
                <c:pt idx="0">
                  <c:v>4.2760887505423968</c:v>
                </c:pt>
                <c:pt idx="1">
                  <c:v>4.5035327900860382</c:v>
                </c:pt>
                <c:pt idx="2">
                  <c:v>4.3685332683268676</c:v>
                </c:pt>
              </c:numCache>
            </c:numRef>
          </c:val>
          <c:smooth val="0"/>
          <c:extLst>
            <c:ext xmlns:c16="http://schemas.microsoft.com/office/drawing/2014/chart" uri="{C3380CC4-5D6E-409C-BE32-E72D297353CC}">
              <c16:uniqueId val="{00000000-3E37-4307-9E76-136D3DF720A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Q12: Did you have to repeat your mental health history to your NHS mental health team?</c:v>
                  </c:pt>
                </c:lvl>
              </c:multiLvlStrCache>
            </c:multiLvlStrRef>
          </c:cat>
          <c:val>
            <c:numRef>
              <c:f>Sheet1!$D$2:$D$4</c:f>
              <c:numCache>
                <c:formatCode>General</c:formatCode>
                <c:ptCount val="3"/>
                <c:pt idx="0">
                  <c:v>4.3805867971446251</c:v>
                </c:pt>
                <c:pt idx="1">
                  <c:v>4.3592719765456067</c:v>
                </c:pt>
                <c:pt idx="2">
                  <c:v>4.4579472999859249</c:v>
                </c:pt>
              </c:numCache>
            </c:numRef>
          </c:val>
          <c:smooth val="0"/>
          <c:extLst>
            <c:ext xmlns:c16="http://schemas.microsoft.com/office/drawing/2014/chart" uri="{C3380CC4-5D6E-409C-BE32-E72D297353CC}">
              <c16:uniqueId val="{00000001-3E37-4307-9E76-136D3DF720A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2024</c:v>
                  </c:pt>
                  <c:pt idx="1">
                    <c:v>2025</c:v>
                  </c:pt>
                </c:lvl>
                <c:lvl>
                  <c:pt idx="0">
                    <c:v>Q16: Were you given a choice on how your care and treatment would be delivered?</c:v>
                  </c:pt>
                </c:lvl>
              </c:multiLvlStrCache>
            </c:multiLvlStrRef>
          </c:cat>
          <c:val>
            <c:numRef>
              <c:f>Sheet1!$C$2:$C$3</c:f>
              <c:numCache>
                <c:formatCode>General</c:formatCode>
                <c:ptCount val="2"/>
                <c:pt idx="0">
                  <c:v>5.9283696529938679</c:v>
                </c:pt>
                <c:pt idx="1">
                  <c:v>6.1311287352417292</c:v>
                </c:pt>
              </c:numCache>
            </c:numRef>
          </c:val>
          <c:smooth val="0"/>
          <c:extLst>
            <c:ext xmlns:c16="http://schemas.microsoft.com/office/drawing/2014/chart" uri="{C3380CC4-5D6E-409C-BE32-E72D297353CC}">
              <c16:uniqueId val="{00000000-00B8-4687-861C-50DADCCD1A74}"/>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2024</c:v>
                  </c:pt>
                  <c:pt idx="1">
                    <c:v>2025</c:v>
                  </c:pt>
                </c:lvl>
                <c:lvl>
                  <c:pt idx="0">
                    <c:v>Q16: Were you given a choice on how your care and treatment would be delivered?</c:v>
                  </c:pt>
                </c:lvl>
              </c:multiLvlStrCache>
            </c:multiLvlStrRef>
          </c:cat>
          <c:val>
            <c:numRef>
              <c:f>Sheet1!$D$2:$D$3</c:f>
              <c:numCache>
                <c:formatCode>General</c:formatCode>
                <c:ptCount val="2"/>
                <c:pt idx="0">
                  <c:v>6.3937995362713984</c:v>
                </c:pt>
                <c:pt idx="1">
                  <c:v>6.6868462844237762</c:v>
                </c:pt>
              </c:numCache>
            </c:numRef>
          </c:val>
          <c:smooth val="0"/>
          <c:extLst>
            <c:ext xmlns:c16="http://schemas.microsoft.com/office/drawing/2014/chart" uri="{C3380CC4-5D6E-409C-BE32-E72D297353CC}">
              <c16:uniqueId val="{00000001-00B8-4687-861C-50DADCCD1A74}"/>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Q17: In the last 12 months, have you had a care review meeting with your NHS mental health team to discuss how your care is working?</c:v>
                  </c:pt>
                </c:lvl>
              </c:multiLvlStrCache>
            </c:multiLvlStrRef>
          </c:cat>
          <c:val>
            <c:numRef>
              <c:f>Sheet1!$C$2:$C$4</c:f>
              <c:numCache>
                <c:formatCode>General</c:formatCode>
                <c:ptCount val="3"/>
                <c:pt idx="0">
                  <c:v>5.4805838660748867</c:v>
                </c:pt>
                <c:pt idx="1">
                  <c:v>4.9987360764960016</c:v>
                </c:pt>
                <c:pt idx="2">
                  <c:v>5.6945747978155934</c:v>
                </c:pt>
              </c:numCache>
            </c:numRef>
          </c:val>
          <c:smooth val="0"/>
          <c:extLst>
            <c:ext xmlns:c16="http://schemas.microsoft.com/office/drawing/2014/chart" uri="{C3380CC4-5D6E-409C-BE32-E72D297353CC}">
              <c16:uniqueId val="{00000000-3E68-4828-99F6-206E861E3C68}"/>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Q17: In the last 12 months, have you had a care review meeting with your NHS mental health team to discuss how your care is working?</c:v>
                  </c:pt>
                </c:lvl>
              </c:multiLvlStrCache>
            </c:multiLvlStrRef>
          </c:cat>
          <c:val>
            <c:numRef>
              <c:f>Sheet1!$D$2:$D$4</c:f>
              <c:numCache>
                <c:formatCode>General</c:formatCode>
                <c:ptCount val="3"/>
                <c:pt idx="0">
                  <c:v>5.5122287094123088</c:v>
                </c:pt>
                <c:pt idx="1">
                  <c:v>5.555665237179948</c:v>
                </c:pt>
                <c:pt idx="2">
                  <c:v>5.7128832373732861</c:v>
                </c:pt>
              </c:numCache>
            </c:numRef>
          </c:val>
          <c:smooth val="0"/>
          <c:extLst>
            <c:ext xmlns:c16="http://schemas.microsoft.com/office/drawing/2014/chart" uri="{C3380CC4-5D6E-409C-BE32-E72D297353CC}">
              <c16:uniqueId val="{00000001-3E68-4828-99F6-206E861E3C68}"/>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Q18: Has your NHS mental health team supported you to make decisions about your care and treatment?</c:v>
                  </c:pt>
                </c:lvl>
              </c:multiLvlStrCache>
            </c:multiLvlStrRef>
          </c:cat>
          <c:val>
            <c:numRef>
              <c:f>Sheet1!$C$2:$C$4</c:f>
              <c:numCache>
                <c:formatCode>General</c:formatCode>
                <c:ptCount val="3"/>
                <c:pt idx="0">
                  <c:v>5.6989491865625199</c:v>
                </c:pt>
                <c:pt idx="1">
                  <c:v>5.7451279207120347</c:v>
                </c:pt>
                <c:pt idx="2">
                  <c:v>6.2114711476925253</c:v>
                </c:pt>
              </c:numCache>
            </c:numRef>
          </c:val>
          <c:smooth val="0"/>
          <c:extLst>
            <c:ext xmlns:c16="http://schemas.microsoft.com/office/drawing/2014/chart" uri="{C3380CC4-5D6E-409C-BE32-E72D297353CC}">
              <c16:uniqueId val="{00000000-00B8-4687-861C-50DADCCD1A74}"/>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Q18: Has your NHS mental health team supported you to make decisions about your care and treatment?</c:v>
                  </c:pt>
                </c:lvl>
              </c:multiLvlStrCache>
            </c:multiLvlStrRef>
          </c:cat>
          <c:val>
            <c:numRef>
              <c:f>Sheet1!$D$2:$D$4</c:f>
              <c:numCache>
                <c:formatCode>General</c:formatCode>
                <c:ptCount val="3"/>
                <c:pt idx="0">
                  <c:v>5.9058956262834874</c:v>
                </c:pt>
                <c:pt idx="1">
                  <c:v>5.8924082435586058</c:v>
                </c:pt>
                <c:pt idx="2">
                  <c:v>6.1312067096734237</c:v>
                </c:pt>
              </c:numCache>
            </c:numRef>
          </c:val>
          <c:smooth val="0"/>
          <c:extLst>
            <c:ext xmlns:c16="http://schemas.microsoft.com/office/drawing/2014/chart" uri="{C3380CC4-5D6E-409C-BE32-E72D297353CC}">
              <c16:uniqueId val="{00000001-00B8-4687-861C-50DADCCD1A74}"/>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2024</c:v>
                  </c:pt>
                  <c:pt idx="1">
                    <c:v>2025</c:v>
                  </c:pt>
                </c:lvl>
                <c:lvl>
                  <c:pt idx="0">
                    <c:v>Q25: Thinking about the last time you received therapy, did you have enough privacy to talk comfortably?</c:v>
                  </c:pt>
                </c:lvl>
              </c:multiLvlStrCache>
            </c:multiLvlStrRef>
          </c:cat>
          <c:val>
            <c:numRef>
              <c:f>Sheet1!$C$2:$C$3</c:f>
              <c:numCache>
                <c:formatCode>General</c:formatCode>
                <c:ptCount val="2"/>
                <c:pt idx="0">
                  <c:v>8.3516048692517852</c:v>
                </c:pt>
                <c:pt idx="1">
                  <c:v>9.0560592261736002</c:v>
                </c:pt>
              </c:numCache>
            </c:numRef>
          </c:val>
          <c:smooth val="0"/>
          <c:extLst>
            <c:ext xmlns:c16="http://schemas.microsoft.com/office/drawing/2014/chart" uri="{C3380CC4-5D6E-409C-BE32-E72D297353CC}">
              <c16:uniqueId val="{00000000-F888-42EC-B74E-EB80AEF0465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2024</c:v>
                  </c:pt>
                  <c:pt idx="1">
                    <c:v>2025</c:v>
                  </c:pt>
                </c:lvl>
                <c:lvl>
                  <c:pt idx="0">
                    <c:v>Q25: Thinking about the last time you received therapy, did you have enough privacy to talk comfortably?</c:v>
                  </c:pt>
                </c:lvl>
              </c:multiLvlStrCache>
            </c:multiLvlStrRef>
          </c:cat>
          <c:val>
            <c:numRef>
              <c:f>Sheet1!$D$2:$D$3</c:f>
              <c:numCache>
                <c:formatCode>General</c:formatCode>
                <c:ptCount val="2"/>
                <c:pt idx="0">
                  <c:v>8.4112233295827128</c:v>
                </c:pt>
                <c:pt idx="1">
                  <c:v>8.6032599972402437</c:v>
                </c:pt>
              </c:numCache>
            </c:numRef>
          </c:val>
          <c:smooth val="0"/>
          <c:extLst>
            <c:ext xmlns:c16="http://schemas.microsoft.com/office/drawing/2014/chart" uri="{C3380CC4-5D6E-409C-BE32-E72D297353CC}">
              <c16:uniqueId val="{00000001-F888-42EC-B74E-EB80AEF0465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Q26: Would you know who to contact out of office hours within the NHS if you had a crisis?</c:v>
                  </c:pt>
                </c:lvl>
              </c:multiLvlStrCache>
            </c:multiLvlStrRef>
          </c:cat>
          <c:val>
            <c:numRef>
              <c:f>Sheet1!$C$2:$C$4</c:f>
              <c:numCache>
                <c:formatCode>General</c:formatCode>
                <c:ptCount val="3"/>
                <c:pt idx="0">
                  <c:v>7.7521863083273157</c:v>
                </c:pt>
                <c:pt idx="1">
                  <c:v>7.8683434071374494</c:v>
                </c:pt>
                <c:pt idx="2">
                  <c:v>8.284036086255032</c:v>
                </c:pt>
              </c:numCache>
            </c:numRef>
          </c:val>
          <c:smooth val="0"/>
          <c:extLst>
            <c:ext xmlns:c16="http://schemas.microsoft.com/office/drawing/2014/chart" uri="{C3380CC4-5D6E-409C-BE32-E72D297353CC}">
              <c16:uniqueId val="{00000000-906E-407B-B12A-2BAAD693068A}"/>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Q26: Would you know who to contact out of office hours within the NHS if you had a crisis?</c:v>
                  </c:pt>
                </c:lvl>
              </c:multiLvlStrCache>
            </c:multiLvlStrRef>
          </c:cat>
          <c:val>
            <c:numRef>
              <c:f>Sheet1!$D$2:$D$4</c:f>
              <c:numCache>
                <c:formatCode>General</c:formatCode>
                <c:ptCount val="3"/>
                <c:pt idx="0">
                  <c:v>8.1173830476147817</c:v>
                </c:pt>
                <c:pt idx="1">
                  <c:v>8.1738457992226312</c:v>
                </c:pt>
                <c:pt idx="2">
                  <c:v>8.5583343651145007</c:v>
                </c:pt>
              </c:numCache>
            </c:numRef>
          </c:val>
          <c:smooth val="0"/>
          <c:extLst>
            <c:ext xmlns:c16="http://schemas.microsoft.com/office/drawing/2014/chart" uri="{C3380CC4-5D6E-409C-BE32-E72D297353CC}">
              <c16:uniqueId val="{00000001-906E-407B-B12A-2BAAD693068A}"/>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Q31: In the last 12 months, has your NHS mental health team supported you with your physical health needs?</c:v>
                  </c:pt>
                </c:lvl>
              </c:multiLvlStrCache>
            </c:multiLvlStrRef>
          </c:cat>
          <c:val>
            <c:numRef>
              <c:f>Sheet1!$C$2:$C$4</c:f>
              <c:numCache>
                <c:formatCode>General</c:formatCode>
                <c:ptCount val="3"/>
                <c:pt idx="0">
                  <c:v>4.5375725715020074</c:v>
                </c:pt>
                <c:pt idx="1">
                  <c:v>4.5905402950300411</c:v>
                </c:pt>
                <c:pt idx="2">
                  <c:v>4.3396368502170883</c:v>
                </c:pt>
              </c:numCache>
            </c:numRef>
          </c:val>
          <c:smooth val="0"/>
          <c:extLst>
            <c:ext xmlns:c16="http://schemas.microsoft.com/office/drawing/2014/chart" uri="{C3380CC4-5D6E-409C-BE32-E72D297353CC}">
              <c16:uniqueId val="{00000000-705F-4FEE-839B-49640A15446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Q31: In the last 12 months, has your NHS mental health team supported you with your physical health needs?</c:v>
                  </c:pt>
                </c:lvl>
              </c:multiLvlStrCache>
            </c:multiLvlStrRef>
          </c:cat>
          <c:val>
            <c:numRef>
              <c:f>Sheet1!$D$2:$D$4</c:f>
              <c:numCache>
                <c:formatCode>General</c:formatCode>
                <c:ptCount val="3"/>
                <c:pt idx="0">
                  <c:v>4.3382469688573577</c:v>
                </c:pt>
                <c:pt idx="1">
                  <c:v>4.3808007999618539</c:v>
                </c:pt>
                <c:pt idx="2">
                  <c:v>4.4815132932380948</c:v>
                </c:pt>
              </c:numCache>
            </c:numRef>
          </c:val>
          <c:smooth val="0"/>
          <c:extLst>
            <c:ext xmlns:c16="http://schemas.microsoft.com/office/drawing/2014/chart" uri="{C3380CC4-5D6E-409C-BE32-E72D297353CC}">
              <c16:uniqueId val="{00000001-705F-4FEE-839B-49640A15446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Q32_1: In the last 12 months, did your NHS mental health team give you any help or advice with finding support for… Joining a group (e.g. art, sport etc)</c:v>
                  </c:pt>
                </c:lvl>
              </c:multiLvlStrCache>
            </c:multiLvlStrRef>
          </c:cat>
          <c:val>
            <c:numRef>
              <c:f>Sheet1!$C$2:$C$4</c:f>
              <c:numCache>
                <c:formatCode>General</c:formatCode>
                <c:ptCount val="3"/>
                <c:pt idx="0">
                  <c:v>3.8433975606440658</c:v>
                </c:pt>
                <c:pt idx="1">
                  <c:v>3.790120523338576</c:v>
                </c:pt>
                <c:pt idx="2">
                  <c:v>3.859019819126817</c:v>
                </c:pt>
              </c:numCache>
            </c:numRef>
          </c:val>
          <c:smooth val="0"/>
          <c:extLst>
            <c:ext xmlns:c16="http://schemas.microsoft.com/office/drawing/2014/chart" uri="{C3380CC4-5D6E-409C-BE32-E72D297353CC}">
              <c16:uniqueId val="{00000000-C84B-45EC-8D58-6257EF83114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Q32_1: In the last 12 months, did your NHS mental health team give you any help or advice with finding support for… Joining a group (e.g. art, sport etc)</c:v>
                  </c:pt>
                </c:lvl>
              </c:multiLvlStrCache>
            </c:multiLvlStrRef>
          </c:cat>
          <c:val>
            <c:numRef>
              <c:f>Sheet1!$D$2:$D$4</c:f>
              <c:numCache>
                <c:formatCode>General</c:formatCode>
                <c:ptCount val="3"/>
                <c:pt idx="0">
                  <c:v>4.2005551587325263</c:v>
                </c:pt>
                <c:pt idx="1">
                  <c:v>4.307580807034463</c:v>
                </c:pt>
                <c:pt idx="2">
                  <c:v>4.1875376967299687</c:v>
                </c:pt>
              </c:numCache>
            </c:numRef>
          </c:val>
          <c:smooth val="0"/>
          <c:extLst>
            <c:ext xmlns:c16="http://schemas.microsoft.com/office/drawing/2014/chart" uri="{C3380CC4-5D6E-409C-BE32-E72D297353CC}">
              <c16:uniqueId val="{00000001-C84B-45EC-8D58-6257EF83114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8855220441314444"/>
          <c:w val="0.74050409342017565"/>
          <c:h val="0.6039603280220147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4.6804282150516272</c:v>
                </c:pt>
              </c:numCache>
            </c:numRef>
          </c:val>
          <c:extLst>
            <c:ext xmlns:c16="http://schemas.microsoft.com/office/drawing/2014/chart" uri="{C3380CC4-5D6E-409C-BE32-E72D297353CC}">
              <c16:uniqueId val="{00000000-6104-443F-A034-AC6C03983CB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3.1495575229726569E-2</c:v>
                </c:pt>
              </c:numCache>
            </c:numRef>
          </c:val>
          <c:extLst>
            <c:ext xmlns:c16="http://schemas.microsoft.com/office/drawing/2014/chart" uri="{C3380CC4-5D6E-409C-BE32-E72D297353CC}">
              <c16:uniqueId val="{00000001-6104-443F-A034-AC6C03983CB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0.44647382672698388</c:v>
                </c:pt>
              </c:numCache>
            </c:numRef>
          </c:val>
          <c:extLst>
            <c:ext xmlns:c16="http://schemas.microsoft.com/office/drawing/2014/chart" uri="{C3380CC4-5D6E-409C-BE32-E72D297353CC}">
              <c16:uniqueId val="{00000002-6104-443F-A034-AC6C03983CB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0.12447356481832905</c:v>
                </c:pt>
              </c:numCache>
            </c:numRef>
          </c:val>
          <c:extLst>
            <c:ext xmlns:c16="http://schemas.microsoft.com/office/drawing/2014/chart" uri="{C3380CC4-5D6E-409C-BE32-E72D297353CC}">
              <c16:uniqueId val="{00000003-6104-443F-A034-AC6C03983CB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1.2994862886558565</c:v>
                </c:pt>
              </c:numCache>
            </c:numRef>
          </c:val>
          <c:extLst>
            <c:ext xmlns:c16="http://schemas.microsoft.com/office/drawing/2014/chart" uri="{C3380CC4-5D6E-409C-BE32-E72D297353CC}">
              <c16:uniqueId val="{00000004-6104-443F-A034-AC6C03983CB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0.12447356481832905</c:v>
                </c:pt>
              </c:numCache>
            </c:numRef>
          </c:val>
          <c:extLst>
            <c:ext xmlns:c16="http://schemas.microsoft.com/office/drawing/2014/chart" uri="{C3380CC4-5D6E-409C-BE32-E72D297353CC}">
              <c16:uniqueId val="{00000005-6104-443F-A034-AC6C03983CB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0.24394965218452835</c:v>
                </c:pt>
              </c:numCache>
            </c:numRef>
          </c:val>
          <c:extLst>
            <c:ext xmlns:c16="http://schemas.microsoft.com/office/drawing/2014/chart" uri="{C3380CC4-5D6E-409C-BE32-E72D297353CC}">
              <c16:uniqueId val="{00000006-6104-443F-A034-AC6C03983CB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6104-443F-A034-AC6C03983CB8}"/>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6.4756922225193296</c:v>
                </c:pt>
              </c:numCache>
            </c:numRef>
          </c:xVal>
          <c:yVal>
            <c:numLit>
              <c:formatCode>General</c:formatCode>
              <c:ptCount val="1"/>
              <c:pt idx="0">
                <c:v>1</c:v>
              </c:pt>
            </c:numLit>
          </c:yVal>
          <c:smooth val="0"/>
          <c:extLst>
            <c:ext xmlns:c16="http://schemas.microsoft.com/office/drawing/2014/chart" uri="{C3380CC4-5D6E-409C-BE32-E72D297353CC}">
              <c16:uniqueId val="{00000008-6104-443F-A034-AC6C03983CB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6104-443F-A034-AC6C03983CB8}"/>
              </c:ext>
            </c:extLst>
          </c:dPt>
          <c:xVal>
            <c:numRef>
              <c:f>Sheet1!$B$12</c:f>
              <c:numCache>
                <c:formatCode>General</c:formatCode>
                <c:ptCount val="1"/>
                <c:pt idx="0">
                  <c:v>5.9326143261545949</c:v>
                </c:pt>
              </c:numCache>
            </c:numRef>
          </c:xVal>
          <c:yVal>
            <c:numLit>
              <c:formatCode>General</c:formatCode>
              <c:ptCount val="1"/>
              <c:pt idx="0">
                <c:v>1</c:v>
              </c:pt>
            </c:numLit>
          </c:yVal>
          <c:smooth val="0"/>
          <c:extLst>
            <c:ext xmlns:c16="http://schemas.microsoft.com/office/drawing/2014/chart" uri="{C3380CC4-5D6E-409C-BE32-E72D297353CC}">
              <c16:uniqueId val="{0000000A-6104-443F-A034-AC6C03983CB8}"/>
            </c:ext>
          </c:extLst>
        </c:ser>
        <c:ser>
          <c:idx val="9"/>
          <c:order val="10"/>
          <c:tx>
            <c:v>label</c:v>
          </c:tx>
          <c:spPr>
            <a:ln w="25400" cap="rnd">
              <a:noFill/>
              <a:round/>
            </a:ln>
            <a:effectLst/>
          </c:spPr>
          <c:marker>
            <c:symbol val="none"/>
          </c:marker>
          <c:dLbls>
            <c:dLbl>
              <c:idx val="0"/>
              <c:tx>
                <c:rich>
                  <a:bodyPr/>
                  <a:lstStyle/>
                  <a:p>
                    <a:fld id="{AE73506F-93C4-49CB-A959-8F99BA5C5933}"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6104-443F-A034-AC6C03983CB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Q10. Did you get the help you needed?</c:v>
                  </c:pt>
                </c15:dlblRangeCache>
              </c15:datalabelsRange>
            </c:ext>
            <c:ext xmlns:c16="http://schemas.microsoft.com/office/drawing/2014/chart" uri="{C3380CC4-5D6E-409C-BE32-E72D297353CC}">
              <c16:uniqueId val="{0000000C-6104-443F-A034-AC6C03983CB8}"/>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Q32_2: In the last 12 months, did your NHS mental health team give you any help or advice with finding support for… Finding or keeping work</c:v>
                  </c:pt>
                </c:lvl>
              </c:multiLvlStrCache>
            </c:multiLvlStrRef>
          </c:cat>
          <c:val>
            <c:numRef>
              <c:f>Sheet1!$C$2:$C$4</c:f>
              <c:numCache>
                <c:formatCode>General</c:formatCode>
                <c:ptCount val="3"/>
                <c:pt idx="0">
                  <c:v>1.656977549767733</c:v>
                </c:pt>
                <c:pt idx="1">
                  <c:v>1.786631629604116</c:v>
                </c:pt>
                <c:pt idx="2">
                  <c:v>2.28253142208681</c:v>
                </c:pt>
              </c:numCache>
            </c:numRef>
          </c:val>
          <c:smooth val="0"/>
          <c:extLst>
            <c:ext xmlns:c16="http://schemas.microsoft.com/office/drawing/2014/chart" uri="{C3380CC4-5D6E-409C-BE32-E72D297353CC}">
              <c16:uniqueId val="{00000000-B27D-4850-82C3-C4712D87127B}"/>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Q32_2: In the last 12 months, did your NHS mental health team give you any help or advice with finding support for… Finding or keeping work</c:v>
                  </c:pt>
                </c:lvl>
              </c:multiLvlStrCache>
            </c:multiLvlStrRef>
          </c:cat>
          <c:val>
            <c:numRef>
              <c:f>Sheet1!$D$2:$D$4</c:f>
              <c:numCache>
                <c:formatCode>General</c:formatCode>
                <c:ptCount val="3"/>
                <c:pt idx="0">
                  <c:v>2.2830775448654612</c:v>
                </c:pt>
                <c:pt idx="1">
                  <c:v>2.3563568943556761</c:v>
                </c:pt>
                <c:pt idx="2">
                  <c:v>2.6491611963350228</c:v>
                </c:pt>
              </c:numCache>
            </c:numRef>
          </c:val>
          <c:smooth val="0"/>
          <c:extLst>
            <c:ext xmlns:c16="http://schemas.microsoft.com/office/drawing/2014/chart" uri="{C3380CC4-5D6E-409C-BE32-E72D297353CC}">
              <c16:uniqueId val="{00000001-B27D-4850-82C3-C4712D87127B}"/>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Q33: Have NHS mental health services involved a member of your family or someone else close to you as much as you would like?</c:v>
                  </c:pt>
                </c:lvl>
              </c:multiLvlStrCache>
            </c:multiLvlStrRef>
          </c:cat>
          <c:val>
            <c:numRef>
              <c:f>Sheet1!$C$2:$C$4</c:f>
              <c:numCache>
                <c:formatCode>General</c:formatCode>
                <c:ptCount val="3"/>
                <c:pt idx="0">
                  <c:v>5.0883048981911951</c:v>
                </c:pt>
                <c:pt idx="1">
                  <c:v>5.1316474585215603</c:v>
                </c:pt>
                <c:pt idx="2">
                  <c:v>5.0844422175701522</c:v>
                </c:pt>
              </c:numCache>
            </c:numRef>
          </c:val>
          <c:smooth val="0"/>
          <c:extLst>
            <c:ext xmlns:c16="http://schemas.microsoft.com/office/drawing/2014/chart" uri="{C3380CC4-5D6E-409C-BE32-E72D297353CC}">
              <c16:uniqueId val="{00000000-DA2D-4C0D-946D-50EBA4887F0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Q33: Have NHS mental health services involved a member of your family or someone else close to you as much as you would like?</c:v>
                  </c:pt>
                </c:lvl>
              </c:multiLvlStrCache>
            </c:multiLvlStrRef>
          </c:cat>
          <c:val>
            <c:numRef>
              <c:f>Sheet1!$D$2:$D$4</c:f>
              <c:numCache>
                <c:formatCode>General</c:formatCode>
                <c:ptCount val="3"/>
                <c:pt idx="0">
                  <c:v>5.3039554008733649</c:v>
                </c:pt>
                <c:pt idx="1">
                  <c:v>5.4041442930067953</c:v>
                </c:pt>
                <c:pt idx="2">
                  <c:v>5.4374600374867068</c:v>
                </c:pt>
              </c:numCache>
            </c:numRef>
          </c:val>
          <c:smooth val="0"/>
          <c:extLst>
            <c:ext xmlns:c16="http://schemas.microsoft.com/office/drawing/2014/chart" uri="{C3380CC4-5D6E-409C-BE32-E72D297353CC}">
              <c16:uniqueId val="{00000001-DA2D-4C0D-946D-50EBA4887F0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Q34: Has your NHS mental health team asked if you need support to access your care and treatment?</c:v>
                  </c:pt>
                </c:lvl>
              </c:multiLvlStrCache>
            </c:multiLvlStrRef>
          </c:cat>
          <c:val>
            <c:numRef>
              <c:f>Sheet1!$C$2:$C$4</c:f>
              <c:numCache>
                <c:formatCode>General</c:formatCode>
                <c:ptCount val="3"/>
                <c:pt idx="0">
                  <c:v>4.3981476208160579</c:v>
                </c:pt>
                <c:pt idx="1">
                  <c:v>4.1799076116301004</c:v>
                </c:pt>
                <c:pt idx="2">
                  <c:v>4.0152843397784324</c:v>
                </c:pt>
              </c:numCache>
            </c:numRef>
          </c:val>
          <c:smooth val="0"/>
          <c:extLst>
            <c:ext xmlns:c16="http://schemas.microsoft.com/office/drawing/2014/chart" uri="{C3380CC4-5D6E-409C-BE32-E72D297353CC}">
              <c16:uniqueId val="{00000000-77AD-4AE4-A599-1460A408E1CE}"/>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Q34: Has your NHS mental health team asked if you need support to access your care and treatment?</c:v>
                  </c:pt>
                </c:lvl>
              </c:multiLvlStrCache>
            </c:multiLvlStrRef>
          </c:cat>
          <c:val>
            <c:numRef>
              <c:f>Sheet1!$D$2:$D$4</c:f>
              <c:numCache>
                <c:formatCode>General</c:formatCode>
                <c:ptCount val="3"/>
                <c:pt idx="0">
                  <c:v>4.0174478797672943</c:v>
                </c:pt>
                <c:pt idx="1">
                  <c:v>4.2831231908904366</c:v>
                </c:pt>
                <c:pt idx="2">
                  <c:v>4.5053510484269923</c:v>
                </c:pt>
              </c:numCache>
            </c:numRef>
          </c:val>
          <c:smooth val="0"/>
          <c:extLst>
            <c:ext xmlns:c16="http://schemas.microsoft.com/office/drawing/2014/chart" uri="{C3380CC4-5D6E-409C-BE32-E72D297353CC}">
              <c16:uniqueId val="{00000001-77AD-4AE4-A599-1460A408E1CE}"/>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Q14: Did your NHS mental health team treat you with care and compassion?</c:v>
                  </c:pt>
                </c:lvl>
              </c:multiLvlStrCache>
            </c:multiLvlStrRef>
          </c:cat>
          <c:val>
            <c:numRef>
              <c:f>Sheet1!$C$2:$C$4</c:f>
              <c:numCache>
                <c:formatCode>General</c:formatCode>
                <c:ptCount val="3"/>
                <c:pt idx="0">
                  <c:v>7.5260060120615266</c:v>
                </c:pt>
                <c:pt idx="1">
                  <c:v>7.7185748524890467</c:v>
                </c:pt>
                <c:pt idx="2">
                  <c:v>7.9311037513536284</c:v>
                </c:pt>
              </c:numCache>
            </c:numRef>
          </c:val>
          <c:smooth val="0"/>
          <c:extLst>
            <c:ext xmlns:c16="http://schemas.microsoft.com/office/drawing/2014/chart" uri="{C3380CC4-5D6E-409C-BE32-E72D297353CC}">
              <c16:uniqueId val="{00000000-D9AC-4627-A5C4-81CD4F9CB96F}"/>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Q14: Did your NHS mental health team treat you with care and compassion?</c:v>
                  </c:pt>
                </c:lvl>
              </c:multiLvlStrCache>
            </c:multiLvlStrRef>
          </c:cat>
          <c:val>
            <c:numRef>
              <c:f>Sheet1!$D$2:$D$4</c:f>
              <c:numCache>
                <c:formatCode>General</c:formatCode>
                <c:ptCount val="3"/>
                <c:pt idx="0">
                  <c:v>7.6781624311837442</c:v>
                </c:pt>
                <c:pt idx="1">
                  <c:v>7.7366101193815666</c:v>
                </c:pt>
                <c:pt idx="2">
                  <c:v>7.7956884167291909</c:v>
                </c:pt>
              </c:numCache>
            </c:numRef>
          </c:val>
          <c:smooth val="0"/>
          <c:extLst>
            <c:ext xmlns:c16="http://schemas.microsoft.com/office/drawing/2014/chart" uri="{C3380CC4-5D6E-409C-BE32-E72D297353CC}">
              <c16:uniqueId val="{00000001-D9AC-4627-A5C4-81CD4F9CB96F}"/>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Q39: Overall, in the last 12 months, did you feel that you were treated with respect and dignity by NHS mental health services?</c:v>
                  </c:pt>
                </c:lvl>
              </c:multiLvlStrCache>
            </c:multiLvlStrRef>
          </c:cat>
          <c:val>
            <c:numRef>
              <c:f>Sheet1!$C$2:$C$4</c:f>
              <c:numCache>
                <c:formatCode>General</c:formatCode>
                <c:ptCount val="3"/>
                <c:pt idx="0">
                  <c:v>7.3724609679167026</c:v>
                </c:pt>
                <c:pt idx="1">
                  <c:v>7.7486548542765306</c:v>
                </c:pt>
                <c:pt idx="2">
                  <c:v>7.5497145471463076</c:v>
                </c:pt>
              </c:numCache>
            </c:numRef>
          </c:val>
          <c:smooth val="0"/>
          <c:extLst>
            <c:ext xmlns:c16="http://schemas.microsoft.com/office/drawing/2014/chart" uri="{C3380CC4-5D6E-409C-BE32-E72D297353CC}">
              <c16:uniqueId val="{00000000-5B92-4549-9368-83A7D75181C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Q39: Overall, in the last 12 months, did you feel that you were treated with respect and dignity by NHS mental health services?</c:v>
                  </c:pt>
                </c:lvl>
              </c:multiLvlStrCache>
            </c:multiLvlStrRef>
          </c:cat>
          <c:val>
            <c:numRef>
              <c:f>Sheet1!$D$2:$D$4</c:f>
              <c:numCache>
                <c:formatCode>General</c:formatCode>
                <c:ptCount val="3"/>
                <c:pt idx="0">
                  <c:v>7.6350157532342946</c:v>
                </c:pt>
                <c:pt idx="1">
                  <c:v>7.6608375237335524</c:v>
                </c:pt>
                <c:pt idx="2">
                  <c:v>7.7088121249529884</c:v>
                </c:pt>
              </c:numCache>
            </c:numRef>
          </c:val>
          <c:smooth val="0"/>
          <c:extLst>
            <c:ext xmlns:c16="http://schemas.microsoft.com/office/drawing/2014/chart" uri="{C3380CC4-5D6E-409C-BE32-E72D297353CC}">
              <c16:uniqueId val="{00000001-5B92-4549-9368-83A7D75181C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Q38: Overall, in the last 12 months, how was your experience of using NHS mental health services?</c:v>
                  </c:pt>
                </c:lvl>
              </c:multiLvlStrCache>
            </c:multiLvlStrRef>
          </c:cat>
          <c:val>
            <c:numRef>
              <c:f>Sheet1!$C$2:$C$4</c:f>
              <c:numCache>
                <c:formatCode>General</c:formatCode>
                <c:ptCount val="3"/>
                <c:pt idx="0">
                  <c:v>6.3170844050468959</c:v>
                </c:pt>
                <c:pt idx="1">
                  <c:v>6.4586103444036729</c:v>
                </c:pt>
                <c:pt idx="2">
                  <c:v>6.62341110199415</c:v>
                </c:pt>
              </c:numCache>
            </c:numRef>
          </c:val>
          <c:smooth val="0"/>
          <c:extLst>
            <c:ext xmlns:c16="http://schemas.microsoft.com/office/drawing/2014/chart" uri="{C3380CC4-5D6E-409C-BE32-E72D297353CC}">
              <c16:uniqueId val="{00000000-8EC7-4E64-A393-38C7F3C18ECC}"/>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Q38: Overall, in the last 12 months, how was your experience of using NHS mental health services?</c:v>
                  </c:pt>
                </c:lvl>
              </c:multiLvlStrCache>
            </c:multiLvlStrRef>
          </c:cat>
          <c:val>
            <c:numRef>
              <c:f>Sheet1!$D$2:$D$4</c:f>
              <c:numCache>
                <c:formatCode>General</c:formatCode>
                <c:ptCount val="3"/>
                <c:pt idx="0">
                  <c:v>6.5264708459178893</c:v>
                </c:pt>
                <c:pt idx="1">
                  <c:v>6.509454926989477</c:v>
                </c:pt>
                <c:pt idx="2">
                  <c:v>6.6551937372654013</c:v>
                </c:pt>
              </c:numCache>
            </c:numRef>
          </c:val>
          <c:smooth val="0"/>
          <c:extLst>
            <c:ext xmlns:c16="http://schemas.microsoft.com/office/drawing/2014/chart" uri="{C3380CC4-5D6E-409C-BE32-E72D297353CC}">
              <c16:uniqueId val="{00000001-8EC7-4E64-A393-38C7F3C18ECC}"/>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Q40: Aside from this questionnaire, in the last 12 months, have you been asked by NHS mental health services to give your views on the quality of your care?</c:v>
                  </c:pt>
                </c:lvl>
              </c:multiLvlStrCache>
            </c:multiLvlStrRef>
          </c:cat>
          <c:val>
            <c:numRef>
              <c:f>Sheet1!$C$2:$C$4</c:f>
              <c:numCache>
                <c:formatCode>General</c:formatCode>
                <c:ptCount val="3"/>
                <c:pt idx="0">
                  <c:v>3.040909846641072</c:v>
                </c:pt>
                <c:pt idx="1">
                  <c:v>2.9467006066010981</c:v>
                </c:pt>
                <c:pt idx="2">
                  <c:v>3.264473693883585</c:v>
                </c:pt>
              </c:numCache>
            </c:numRef>
          </c:val>
          <c:smooth val="0"/>
          <c:extLst>
            <c:ext xmlns:c16="http://schemas.microsoft.com/office/drawing/2014/chart" uri="{C3380CC4-5D6E-409C-BE32-E72D297353CC}">
              <c16:uniqueId val="{00000000-C1C9-4258-B2B7-5BBF9E212836}"/>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Q40: Aside from this questionnaire, in the last 12 months, have you been asked by NHS mental health services to give your views on the quality of your care?</c:v>
                  </c:pt>
                </c:lvl>
              </c:multiLvlStrCache>
            </c:multiLvlStrRef>
          </c:cat>
          <c:val>
            <c:numRef>
              <c:f>Sheet1!$D$2:$D$4</c:f>
              <c:numCache>
                <c:formatCode>General</c:formatCode>
                <c:ptCount val="3"/>
                <c:pt idx="0">
                  <c:v>2.7873078626820869</c:v>
                </c:pt>
                <c:pt idx="1">
                  <c:v>2.9538502253752719</c:v>
                </c:pt>
                <c:pt idx="2">
                  <c:v>3.1538177733643749</c:v>
                </c:pt>
              </c:numCache>
            </c:numRef>
          </c:val>
          <c:smooth val="0"/>
          <c:extLst>
            <c:ext xmlns:c16="http://schemas.microsoft.com/office/drawing/2014/chart" uri="{C3380CC4-5D6E-409C-BE32-E72D297353CC}">
              <c16:uniqueId val="{00000001-C1C9-4258-B2B7-5BBF9E212836}"/>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Q8: Were you given enough time to discuss your needs and treatment?</c:v>
                  </c:pt>
                </c:lvl>
              </c:multiLvlStrCache>
            </c:multiLvlStrRef>
          </c:cat>
          <c:val>
            <c:numRef>
              <c:f>Sheet1!$C$2:$C$4</c:f>
              <c:numCache>
                <c:formatCode>General</c:formatCode>
                <c:ptCount val="3"/>
                <c:pt idx="0">
                  <c:v>7.5835420535051812</c:v>
                </c:pt>
                <c:pt idx="1">
                  <c:v>7.5631016641527804</c:v>
                </c:pt>
              </c:numCache>
            </c:numRef>
          </c:val>
          <c:smooth val="0"/>
          <c:extLst>
            <c:ext xmlns:c16="http://schemas.microsoft.com/office/drawing/2014/chart" uri="{C3380CC4-5D6E-409C-BE32-E72D297353CC}">
              <c16:uniqueId val="{00000000-FCDE-4281-B543-68B24308ED60}"/>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Q8: Were you given enough time to discuss your needs and treatment?</c:v>
                  </c:pt>
                </c:lvl>
              </c:multiLvlStrCache>
            </c:multiLvlStrRef>
          </c:cat>
          <c:val>
            <c:numRef>
              <c:f>Sheet1!$D$2:$D$4</c:f>
              <c:numCache>
                <c:formatCode>General</c:formatCode>
                <c:ptCount val="3"/>
                <c:pt idx="0">
                  <c:v>7.9959161667050136</c:v>
                </c:pt>
                <c:pt idx="1">
                  <c:v>7.9471756979797146</c:v>
                </c:pt>
                <c:pt idx="2">
                  <c:v>8.1568876925526403</c:v>
                </c:pt>
              </c:numCache>
            </c:numRef>
          </c:val>
          <c:smooth val="0"/>
          <c:extLst>
            <c:ext xmlns:c16="http://schemas.microsoft.com/office/drawing/2014/chart" uri="{C3380CC4-5D6E-409C-BE32-E72D297353CC}">
              <c16:uniqueId val="{00000001-FCDE-4281-B543-68B24308ED60}"/>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2024</c:v>
                  </c:pt>
                  <c:pt idx="1">
                    <c:v>2025</c:v>
                  </c:pt>
                </c:lvl>
                <c:lvl>
                  <c:pt idx="0">
                    <c:v>Q9. Did you feel your NHS mental health team listened to what you had to say?</c:v>
                  </c:pt>
                </c:lvl>
              </c:multiLvlStrCache>
            </c:multiLvlStrRef>
          </c:cat>
          <c:val>
            <c:numRef>
              <c:f>Sheet1!$C$2:$C$3</c:f>
              <c:numCache>
                <c:formatCode>General</c:formatCode>
                <c:ptCount val="2"/>
                <c:pt idx="0">
                  <c:v>8.0395624897828188</c:v>
                </c:pt>
              </c:numCache>
            </c:numRef>
          </c:val>
          <c:smooth val="0"/>
          <c:extLst>
            <c:ext xmlns:c16="http://schemas.microsoft.com/office/drawing/2014/chart" uri="{C3380CC4-5D6E-409C-BE32-E72D297353CC}">
              <c16:uniqueId val="{00000000-E536-41A3-B79C-98431FDD4ED0}"/>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2024</c:v>
                  </c:pt>
                  <c:pt idx="1">
                    <c:v>2025</c:v>
                  </c:pt>
                </c:lvl>
                <c:lvl>
                  <c:pt idx="0">
                    <c:v>Q9. Did you feel your NHS mental health team listened to what you had to say?</c:v>
                  </c:pt>
                </c:lvl>
              </c:multiLvlStrCache>
            </c:multiLvlStrRef>
          </c:cat>
          <c:val>
            <c:numRef>
              <c:f>Sheet1!$D$2:$D$3</c:f>
              <c:numCache>
                <c:formatCode>General</c:formatCode>
                <c:ptCount val="2"/>
                <c:pt idx="0">
                  <c:v>8.4083987788520052</c:v>
                </c:pt>
                <c:pt idx="1">
                  <c:v>8.6201052528301609</c:v>
                </c:pt>
              </c:numCache>
            </c:numRef>
          </c:val>
          <c:smooth val="0"/>
          <c:extLst>
            <c:ext xmlns:c16="http://schemas.microsoft.com/office/drawing/2014/chart" uri="{C3380CC4-5D6E-409C-BE32-E72D297353CC}">
              <c16:uniqueId val="{00000001-E536-41A3-B79C-98431FDD4ED0}"/>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Q10: Did you get the help you needed?</c:v>
                  </c:pt>
                </c:lvl>
              </c:multiLvlStrCache>
            </c:multiLvlStrRef>
          </c:cat>
          <c:val>
            <c:numRef>
              <c:f>Sheet1!$C$2:$C$4</c:f>
              <c:numCache>
                <c:formatCode>General</c:formatCode>
                <c:ptCount val="3"/>
                <c:pt idx="0">
                  <c:v>7.4625274011403802</c:v>
                </c:pt>
                <c:pt idx="1">
                  <c:v>7.6273088454670637</c:v>
                </c:pt>
              </c:numCache>
            </c:numRef>
          </c:val>
          <c:smooth val="0"/>
          <c:extLst>
            <c:ext xmlns:c16="http://schemas.microsoft.com/office/drawing/2014/chart" uri="{C3380CC4-5D6E-409C-BE32-E72D297353CC}">
              <c16:uniqueId val="{00000000-6453-4C36-9221-5ECCBCF3F927}"/>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Q10: Did you get the help you needed?</c:v>
                  </c:pt>
                </c:lvl>
              </c:multiLvlStrCache>
            </c:multiLvlStrRef>
          </c:cat>
          <c:val>
            <c:numRef>
              <c:f>Sheet1!$D$2:$D$4</c:f>
              <c:numCache>
                <c:formatCode>General</c:formatCode>
                <c:ptCount val="3"/>
                <c:pt idx="0">
                  <c:v>7.2060355575785602</c:v>
                </c:pt>
                <c:pt idx="1">
                  <c:v>7.1349507405144692</c:v>
                </c:pt>
                <c:pt idx="2">
                  <c:v>7.3414295038730222</c:v>
                </c:pt>
              </c:numCache>
            </c:numRef>
          </c:val>
          <c:smooth val="0"/>
          <c:extLst>
            <c:ext xmlns:c16="http://schemas.microsoft.com/office/drawing/2014/chart" uri="{C3380CC4-5D6E-409C-BE32-E72D297353CC}">
              <c16:uniqueId val="{00000001-6453-4C36-9221-5ECCBCF3F927}"/>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8344174101553463"/>
          <c:w val="0.74050409342017565"/>
          <c:h val="0.5417712547362474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5.9201500723953693</c:v>
                </c:pt>
              </c:numCache>
            </c:numRef>
          </c:val>
          <c:extLst>
            <c:ext xmlns:c16="http://schemas.microsoft.com/office/drawing/2014/chart" uri="{C3380CC4-5D6E-409C-BE32-E72D297353CC}">
              <c16:uniqueId val="{00000000-A26C-45F6-8911-6307C095FAC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A26C-45F6-8911-6307C095FAC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0.23149456256792078</c:v>
                </c:pt>
              </c:numCache>
            </c:numRef>
          </c:val>
          <c:extLst>
            <c:ext xmlns:c16="http://schemas.microsoft.com/office/drawing/2014/chart" uri="{C3380CC4-5D6E-409C-BE32-E72D297353CC}">
              <c16:uniqueId val="{00000002-A26C-45F6-8911-6307C095FAC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0.12069153228199259</c:v>
                </c:pt>
              </c:numCache>
            </c:numRef>
          </c:val>
          <c:extLst>
            <c:ext xmlns:c16="http://schemas.microsoft.com/office/drawing/2014/chart" uri="{C3380CC4-5D6E-409C-BE32-E72D297353CC}">
              <c16:uniqueId val="{00000003-A26C-45F6-8911-6307C095FAC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1.2600024076294556</c:v>
                </c:pt>
              </c:numCache>
            </c:numRef>
          </c:val>
          <c:extLst>
            <c:ext xmlns:c16="http://schemas.microsoft.com/office/drawing/2014/chart" uri="{C3380CC4-5D6E-409C-BE32-E72D297353CC}">
              <c16:uniqueId val="{00000004-A26C-45F6-8911-6307C095FAC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0.12069153228199259</c:v>
                </c:pt>
              </c:numCache>
            </c:numRef>
          </c:val>
          <c:extLst>
            <c:ext xmlns:c16="http://schemas.microsoft.com/office/drawing/2014/chart" uri="{C3380CC4-5D6E-409C-BE32-E72D297353CC}">
              <c16:uniqueId val="{00000005-A26C-45F6-8911-6307C095FAC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0.14733512489127154</c:v>
                </c:pt>
              </c:numCache>
            </c:numRef>
          </c:val>
          <c:extLst>
            <c:ext xmlns:c16="http://schemas.microsoft.com/office/drawing/2014/chart" uri="{C3380CC4-5D6E-409C-BE32-E72D297353CC}">
              <c16:uniqueId val="{00000006-A26C-45F6-8911-6307C095FAC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A26C-45F6-8911-6307C095FAC2}"/>
            </c:ext>
          </c:extLst>
        </c:ser>
        <c:dLbls>
          <c:showLegendKey val="0"/>
          <c:showVal val="0"/>
          <c:showCatName val="0"/>
          <c:showSerName val="0"/>
          <c:showPercent val="0"/>
          <c:showBubbleSize val="0"/>
        </c:dLbls>
        <c:gapWidth val="0"/>
        <c:overlap val="100"/>
        <c:axId val="894140544"/>
        <c:axId val="89414217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7.2089255056405799</c:v>
                </c:pt>
              </c:numCache>
            </c:numRef>
          </c:xVal>
          <c:yVal>
            <c:numLit>
              <c:formatCode>General</c:formatCode>
              <c:ptCount val="1"/>
              <c:pt idx="0">
                <c:v>1</c:v>
              </c:pt>
            </c:numLit>
          </c:yVal>
          <c:smooth val="0"/>
          <c:extLst>
            <c:ext xmlns:c16="http://schemas.microsoft.com/office/drawing/2014/chart" uri="{C3380CC4-5D6E-409C-BE32-E72D297353CC}">
              <c16:uniqueId val="{00000008-A26C-45F6-8911-6307C095FAC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A26C-45F6-8911-6307C095FAC2}"/>
              </c:ext>
            </c:extLst>
          </c:dPt>
          <c:xVal>
            <c:numRef>
              <c:f>Sheet1!$B$12</c:f>
              <c:numCache>
                <c:formatCode>General</c:formatCode>
                <c:ptCount val="1"/>
                <c:pt idx="0">
                  <c:v>6.9023373710600104</c:v>
                </c:pt>
              </c:numCache>
            </c:numRef>
          </c:xVal>
          <c:yVal>
            <c:numLit>
              <c:formatCode>General</c:formatCode>
              <c:ptCount val="1"/>
              <c:pt idx="0">
                <c:v>1</c:v>
              </c:pt>
            </c:numLit>
          </c:yVal>
          <c:smooth val="0"/>
          <c:extLst>
            <c:ext xmlns:c16="http://schemas.microsoft.com/office/drawing/2014/chart" uri="{C3380CC4-5D6E-409C-BE32-E72D297353CC}">
              <c16:uniqueId val="{0000000A-A26C-45F6-8911-6307C095FAC2}"/>
            </c:ext>
          </c:extLst>
        </c:ser>
        <c:ser>
          <c:idx val="9"/>
          <c:order val="10"/>
          <c:tx>
            <c:v>label</c:v>
          </c:tx>
          <c:spPr>
            <a:ln w="25400" cap="rnd">
              <a:noFill/>
              <a:round/>
            </a:ln>
            <a:effectLst/>
          </c:spPr>
          <c:marker>
            <c:symbol val="none"/>
          </c:marker>
          <c:dLbls>
            <c:dLbl>
              <c:idx val="0"/>
              <c:layout>
                <c:manualLayout>
                  <c:x val="-0.22176596281076871"/>
                  <c:y val="2.22912303715956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5D469492-16B5-44BD-9FF7-C5581699FBA3}"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142358110268724"/>
                      <c:h val="0.44107731271406803"/>
                    </c:manualLayout>
                  </c15:layout>
                  <c15:dlblFieldTable/>
                  <c15:showDataLabelsRange val="1"/>
                </c:ext>
                <c:ext xmlns:c16="http://schemas.microsoft.com/office/drawing/2014/chart" uri="{C3380CC4-5D6E-409C-BE32-E72D297353CC}">
                  <c16:uniqueId val="{0000000B-A26C-45F6-8911-6307C095FAC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Q9. Did you feel your NHS mental health team listened to what you had to say?</c:v>
                  </c:pt>
                </c15:dlblRangeCache>
              </c15:datalabelsRange>
            </c:ext>
            <c:ext xmlns:c16="http://schemas.microsoft.com/office/drawing/2014/chart" uri="{C3380CC4-5D6E-409C-BE32-E72D297353CC}">
              <c16:uniqueId val="{0000000C-A26C-45F6-8911-6307C095FAC2}"/>
            </c:ext>
          </c:extLst>
        </c:ser>
        <c:dLbls>
          <c:showLegendKey val="0"/>
          <c:showVal val="0"/>
          <c:showCatName val="0"/>
          <c:showSerName val="0"/>
          <c:showPercent val="0"/>
          <c:showBubbleSize val="0"/>
        </c:dLbls>
        <c:axId val="894147072"/>
        <c:axId val="894141088"/>
      </c:scatterChart>
      <c:catAx>
        <c:axId val="894140544"/>
        <c:scaling>
          <c:orientation val="minMax"/>
        </c:scaling>
        <c:delete val="1"/>
        <c:axPos val="l"/>
        <c:numFmt formatCode="General" sourceLinked="1"/>
        <c:majorTickMark val="out"/>
        <c:minorTickMark val="none"/>
        <c:tickLblPos val="nextTo"/>
        <c:crossAx val="894142176"/>
        <c:crosses val="autoZero"/>
        <c:auto val="1"/>
        <c:lblAlgn val="ctr"/>
        <c:lblOffset val="100"/>
        <c:noMultiLvlLbl val="0"/>
      </c:catAx>
      <c:valAx>
        <c:axId val="894142176"/>
        <c:scaling>
          <c:orientation val="minMax"/>
          <c:min val="1"/>
        </c:scaling>
        <c:delete val="1"/>
        <c:axPos val="b"/>
        <c:numFmt formatCode="General" sourceLinked="1"/>
        <c:majorTickMark val="none"/>
        <c:minorTickMark val="none"/>
        <c:tickLblPos val="nextTo"/>
        <c:crossAx val="894140544"/>
        <c:crosses val="autoZero"/>
        <c:crossBetween val="between"/>
      </c:valAx>
      <c:valAx>
        <c:axId val="894141088"/>
        <c:scaling>
          <c:orientation val="minMax"/>
          <c:min val="0"/>
        </c:scaling>
        <c:delete val="1"/>
        <c:axPos val="r"/>
        <c:numFmt formatCode="#;;0" sourceLinked="0"/>
        <c:majorTickMark val="out"/>
        <c:minorTickMark val="none"/>
        <c:tickLblPos val="nextTo"/>
        <c:crossAx val="894147072"/>
        <c:crosses val="max"/>
        <c:crossBetween val="midCat"/>
        <c:majorUnit val="1"/>
      </c:valAx>
      <c:valAx>
        <c:axId val="89414707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1088"/>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Q11: Did your NHS mental health team consider how areas of your life impact your mental health?</c:v>
                  </c:pt>
                </c:lvl>
              </c:multiLvlStrCache>
            </c:multiLvlStrRef>
          </c:cat>
          <c:val>
            <c:numRef>
              <c:f>Sheet1!$C$2:$C$4</c:f>
              <c:numCache>
                <c:formatCode>General</c:formatCode>
                <c:ptCount val="3"/>
                <c:pt idx="0">
                  <c:v>7.0857578719117944</c:v>
                </c:pt>
                <c:pt idx="1">
                  <c:v>6.8149149824278767</c:v>
                </c:pt>
              </c:numCache>
            </c:numRef>
          </c:val>
          <c:smooth val="0"/>
          <c:extLst>
            <c:ext xmlns:c16="http://schemas.microsoft.com/office/drawing/2014/chart" uri="{C3380CC4-5D6E-409C-BE32-E72D297353CC}">
              <c16:uniqueId val="{00000000-0744-4CAC-97C3-A87020C3DA37}"/>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Q11: Did your NHS mental health team consider how areas of your life impact your mental health?</c:v>
                  </c:pt>
                </c:lvl>
              </c:multiLvlStrCache>
            </c:multiLvlStrRef>
          </c:cat>
          <c:val>
            <c:numRef>
              <c:f>Sheet1!$D$2:$D$4</c:f>
              <c:numCache>
                <c:formatCode>General</c:formatCode>
                <c:ptCount val="3"/>
                <c:pt idx="0">
                  <c:v>7.2362604295832309</c:v>
                </c:pt>
                <c:pt idx="1">
                  <c:v>7.2138515693808829</c:v>
                </c:pt>
                <c:pt idx="2">
                  <c:v>7.4922919840157887</c:v>
                </c:pt>
              </c:numCache>
            </c:numRef>
          </c:val>
          <c:smooth val="0"/>
          <c:extLst>
            <c:ext xmlns:c16="http://schemas.microsoft.com/office/drawing/2014/chart" uri="{C3380CC4-5D6E-409C-BE32-E72D297353CC}">
              <c16:uniqueId val="{00000001-0744-4CAC-97C3-A87020C3DA37}"/>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Q12: Did you have to repeat your mental health history to your NHS mental health team?</c:v>
                  </c:pt>
                </c:lvl>
              </c:multiLvlStrCache>
            </c:multiLvlStrRef>
          </c:cat>
          <c:val>
            <c:numRef>
              <c:f>Sheet1!$C$2:$C$4</c:f>
              <c:numCache>
                <c:formatCode>General</c:formatCode>
                <c:ptCount val="3"/>
                <c:pt idx="0">
                  <c:v>5.0604133093857149</c:v>
                </c:pt>
                <c:pt idx="1">
                  <c:v>5.552630165148484</c:v>
                </c:pt>
              </c:numCache>
            </c:numRef>
          </c:val>
          <c:smooth val="0"/>
          <c:extLst>
            <c:ext xmlns:c16="http://schemas.microsoft.com/office/drawing/2014/chart" uri="{C3380CC4-5D6E-409C-BE32-E72D297353CC}">
              <c16:uniqueId val="{00000000-474C-46A9-A9F0-8EF45ED0033F}"/>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Q12: Did you have to repeat your mental health history to your NHS mental health team?</c:v>
                  </c:pt>
                </c:lvl>
              </c:multiLvlStrCache>
            </c:multiLvlStrRef>
          </c:cat>
          <c:val>
            <c:numRef>
              <c:f>Sheet1!$D$2:$D$4</c:f>
              <c:numCache>
                <c:formatCode>General</c:formatCode>
                <c:ptCount val="3"/>
                <c:pt idx="0">
                  <c:v>5.9366243016284193</c:v>
                </c:pt>
                <c:pt idx="1">
                  <c:v>5.982606896782781</c:v>
                </c:pt>
                <c:pt idx="2">
                  <c:v>5.9262200031414682</c:v>
                </c:pt>
              </c:numCache>
            </c:numRef>
          </c:val>
          <c:smooth val="0"/>
          <c:extLst>
            <c:ext xmlns:c16="http://schemas.microsoft.com/office/drawing/2014/chart" uri="{C3380CC4-5D6E-409C-BE32-E72D297353CC}">
              <c16:uniqueId val="{00000001-474C-46A9-A9F0-8EF45ED0033F}"/>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2024</c:v>
                  </c:pt>
                  <c:pt idx="1">
                    <c:v>2025</c:v>
                  </c:pt>
                </c:lvl>
                <c:lvl>
                  <c:pt idx="0">
                    <c:v>Q16: Were you given a choice on how your care and treatment would be delivered?</c:v>
                  </c:pt>
                </c:lvl>
              </c:multiLvlStrCache>
            </c:multiLvlStrRef>
          </c:cat>
          <c:val>
            <c:numRef>
              <c:f>Sheet1!$C$2:$C$3</c:f>
              <c:numCache>
                <c:formatCode>General</c:formatCode>
                <c:ptCount val="2"/>
                <c:pt idx="0">
                  <c:v>6.8087148496075072</c:v>
                </c:pt>
              </c:numCache>
            </c:numRef>
          </c:val>
          <c:smooth val="0"/>
          <c:extLst>
            <c:ext xmlns:c16="http://schemas.microsoft.com/office/drawing/2014/chart" uri="{C3380CC4-5D6E-409C-BE32-E72D297353CC}">
              <c16:uniqueId val="{00000000-A307-4D35-805E-6F70C05391A9}"/>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2024</c:v>
                  </c:pt>
                  <c:pt idx="1">
                    <c:v>2025</c:v>
                  </c:pt>
                </c:lvl>
                <c:lvl>
                  <c:pt idx="0">
                    <c:v>Q16: Were you given a choice on how your care and treatment would be delivered?</c:v>
                  </c:pt>
                </c:lvl>
              </c:multiLvlStrCache>
            </c:multiLvlStrRef>
          </c:cat>
          <c:val>
            <c:numRef>
              <c:f>Sheet1!$D$2:$D$3</c:f>
              <c:numCache>
                <c:formatCode>General</c:formatCode>
                <c:ptCount val="2"/>
                <c:pt idx="0">
                  <c:v>7.1319548039999177</c:v>
                </c:pt>
                <c:pt idx="1">
                  <c:v>7.6494318498032987</c:v>
                </c:pt>
              </c:numCache>
            </c:numRef>
          </c:val>
          <c:smooth val="0"/>
          <c:extLst>
            <c:ext xmlns:c16="http://schemas.microsoft.com/office/drawing/2014/chart" uri="{C3380CC4-5D6E-409C-BE32-E72D297353CC}">
              <c16:uniqueId val="{00000001-A307-4D35-805E-6F70C05391A9}"/>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Q18: Has your NHS mental health team supported you to make decisions about your care and treatment?</c:v>
                  </c:pt>
                </c:lvl>
              </c:multiLvlStrCache>
            </c:multiLvlStrRef>
          </c:cat>
          <c:val>
            <c:numRef>
              <c:f>Sheet1!$C$2:$C$4</c:f>
              <c:numCache>
                <c:formatCode>General</c:formatCode>
                <c:ptCount val="3"/>
                <c:pt idx="0">
                  <c:v>6.8634299354889627</c:v>
                </c:pt>
                <c:pt idx="1">
                  <c:v>7.038295937565179</c:v>
                </c:pt>
              </c:numCache>
            </c:numRef>
          </c:val>
          <c:smooth val="0"/>
          <c:extLst>
            <c:ext xmlns:c16="http://schemas.microsoft.com/office/drawing/2014/chart" uri="{C3380CC4-5D6E-409C-BE32-E72D297353CC}">
              <c16:uniqueId val="{00000000-552D-4F34-9DDD-C4390413313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Q18: Has your NHS mental health team supported you to make decisions about your care and treatment?</c:v>
                  </c:pt>
                </c:lvl>
              </c:multiLvlStrCache>
            </c:multiLvlStrRef>
          </c:cat>
          <c:val>
            <c:numRef>
              <c:f>Sheet1!$D$2:$D$4</c:f>
              <c:numCache>
                <c:formatCode>General</c:formatCode>
                <c:ptCount val="3"/>
                <c:pt idx="0">
                  <c:v>6.6158356584464606</c:v>
                </c:pt>
                <c:pt idx="1">
                  <c:v>6.7579491443179514</c:v>
                </c:pt>
                <c:pt idx="2">
                  <c:v>7.2238069606252919</c:v>
                </c:pt>
              </c:numCache>
            </c:numRef>
          </c:val>
          <c:smooth val="0"/>
          <c:extLst>
            <c:ext xmlns:c16="http://schemas.microsoft.com/office/drawing/2014/chart" uri="{C3380CC4-5D6E-409C-BE32-E72D297353CC}">
              <c16:uniqueId val="{00000001-552D-4F34-9DDD-C4390413313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Q26: Would you know who to contact out of office hours within the NHS if you had a crisis?</c:v>
                  </c:pt>
                </c:lvl>
              </c:multiLvlStrCache>
            </c:multiLvlStrRef>
          </c:cat>
          <c:val>
            <c:numRef>
              <c:f>Sheet1!$C$2:$C$4</c:f>
              <c:numCache>
                <c:formatCode>General</c:formatCode>
                <c:ptCount val="3"/>
                <c:pt idx="0">
                  <c:v>7.2549137834353754</c:v>
                </c:pt>
                <c:pt idx="1">
                  <c:v>7.6809915257048518</c:v>
                </c:pt>
              </c:numCache>
            </c:numRef>
          </c:val>
          <c:smooth val="0"/>
          <c:extLst>
            <c:ext xmlns:c16="http://schemas.microsoft.com/office/drawing/2014/chart" uri="{C3380CC4-5D6E-409C-BE32-E72D297353CC}">
              <c16:uniqueId val="{00000000-731A-4732-B618-03952FA0D579}"/>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Q26: Would you know who to contact out of office hours within the NHS if you had a crisis?</c:v>
                  </c:pt>
                </c:lvl>
              </c:multiLvlStrCache>
            </c:multiLvlStrRef>
          </c:cat>
          <c:val>
            <c:numRef>
              <c:f>Sheet1!$D$2:$D$4</c:f>
              <c:numCache>
                <c:formatCode>General</c:formatCode>
                <c:ptCount val="3"/>
                <c:pt idx="0">
                  <c:v>6.9667290313571062</c:v>
                </c:pt>
                <c:pt idx="1">
                  <c:v>7.4238873297489816</c:v>
                </c:pt>
                <c:pt idx="2">
                  <c:v>8.1428962547021602</c:v>
                </c:pt>
              </c:numCache>
            </c:numRef>
          </c:val>
          <c:smooth val="0"/>
          <c:extLst>
            <c:ext xmlns:c16="http://schemas.microsoft.com/office/drawing/2014/chart" uri="{C3380CC4-5D6E-409C-BE32-E72D297353CC}">
              <c16:uniqueId val="{00000001-731A-4732-B618-03952FA0D579}"/>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Q33: Have NHS mental health services involved a member of your family or someone else close to you as much as you would like?</c:v>
                  </c:pt>
                </c:lvl>
              </c:multiLvlStrCache>
            </c:multiLvlStrRef>
          </c:cat>
          <c:val>
            <c:numRef>
              <c:f>Sheet1!$C$2:$C$4</c:f>
              <c:numCache>
                <c:formatCode>General</c:formatCode>
                <c:ptCount val="3"/>
                <c:pt idx="0">
                  <c:v>7.5691306241301426</c:v>
                </c:pt>
                <c:pt idx="1">
                  <c:v>7.5327048053986569</c:v>
                </c:pt>
              </c:numCache>
            </c:numRef>
          </c:val>
          <c:smooth val="0"/>
          <c:extLst>
            <c:ext xmlns:c16="http://schemas.microsoft.com/office/drawing/2014/chart" uri="{C3380CC4-5D6E-409C-BE32-E72D297353CC}">
              <c16:uniqueId val="{00000000-7AF8-4B5B-ABB3-B7E796D4D0C4}"/>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Q33: Have NHS mental health services involved a member of your family or someone else close to you as much as you would like?</c:v>
                  </c:pt>
                </c:lvl>
              </c:multiLvlStrCache>
            </c:multiLvlStrRef>
          </c:cat>
          <c:val>
            <c:numRef>
              <c:f>Sheet1!$D$2:$D$4</c:f>
              <c:numCache>
                <c:formatCode>General</c:formatCode>
                <c:ptCount val="3"/>
                <c:pt idx="0">
                  <c:v>7.6130279190073216</c:v>
                </c:pt>
                <c:pt idx="1">
                  <c:v>7.4725114085323288</c:v>
                </c:pt>
              </c:numCache>
            </c:numRef>
          </c:val>
          <c:smooth val="0"/>
          <c:extLst>
            <c:ext xmlns:c16="http://schemas.microsoft.com/office/drawing/2014/chart" uri="{C3380CC4-5D6E-409C-BE32-E72D297353CC}">
              <c16:uniqueId val="{00000001-7AF8-4B5B-ABB3-B7E796D4D0C4}"/>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Q34: Has your NHS mental health team asked if you need support to access your care and treatment?</c:v>
                  </c:pt>
                </c:lvl>
              </c:multiLvlStrCache>
            </c:multiLvlStrRef>
          </c:cat>
          <c:val>
            <c:numRef>
              <c:f>Sheet1!$C$2:$C$4</c:f>
              <c:numCache>
                <c:formatCode>General</c:formatCode>
                <c:ptCount val="3"/>
                <c:pt idx="0">
                  <c:v>6.0993927579369069</c:v>
                </c:pt>
                <c:pt idx="1">
                  <c:v>5.477300944046914</c:v>
                </c:pt>
              </c:numCache>
            </c:numRef>
          </c:val>
          <c:smooth val="0"/>
          <c:extLst>
            <c:ext xmlns:c16="http://schemas.microsoft.com/office/drawing/2014/chart" uri="{C3380CC4-5D6E-409C-BE32-E72D297353CC}">
              <c16:uniqueId val="{00000000-4A72-4377-AA57-F38678192F72}"/>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Q34: Has your NHS mental health team asked if you need support to access your care and treatment?</c:v>
                  </c:pt>
                </c:lvl>
              </c:multiLvlStrCache>
            </c:multiLvlStrRef>
          </c:cat>
          <c:val>
            <c:numRef>
              <c:f>Sheet1!$D$2:$D$4</c:f>
              <c:numCache>
                <c:formatCode>General</c:formatCode>
                <c:ptCount val="3"/>
                <c:pt idx="0">
                  <c:v>5.1228070316205114</c:v>
                </c:pt>
                <c:pt idx="1">
                  <c:v>5.2515246216845917</c:v>
                </c:pt>
              </c:numCache>
            </c:numRef>
          </c:val>
          <c:smooth val="0"/>
          <c:extLst>
            <c:ext xmlns:c16="http://schemas.microsoft.com/office/drawing/2014/chart" uri="{C3380CC4-5D6E-409C-BE32-E72D297353CC}">
              <c16:uniqueId val="{00000001-4A72-4377-AA57-F38678192F72}"/>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Q14: Did your NHS mental health team treat you with care and compassion?</c:v>
                  </c:pt>
                </c:lvl>
              </c:multiLvlStrCache>
            </c:multiLvlStrRef>
          </c:cat>
          <c:val>
            <c:numRef>
              <c:f>Sheet1!$C$2:$C$4</c:f>
              <c:numCache>
                <c:formatCode>General</c:formatCode>
                <c:ptCount val="3"/>
                <c:pt idx="0">
                  <c:v>9.1805387943038568</c:v>
                </c:pt>
                <c:pt idx="1">
                  <c:v>9.3385632442975908</c:v>
                </c:pt>
              </c:numCache>
            </c:numRef>
          </c:val>
          <c:smooth val="0"/>
          <c:extLst>
            <c:ext xmlns:c16="http://schemas.microsoft.com/office/drawing/2014/chart" uri="{C3380CC4-5D6E-409C-BE32-E72D297353CC}">
              <c16:uniqueId val="{00000000-CED9-4F70-9584-58C5306973F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Q14: Did your NHS mental health team treat you with care and compassion?</c:v>
                  </c:pt>
                </c:lvl>
              </c:multiLvlStrCache>
            </c:multiLvlStrRef>
          </c:cat>
          <c:val>
            <c:numRef>
              <c:f>Sheet1!$D$2:$D$4</c:f>
              <c:numCache>
                <c:formatCode>General</c:formatCode>
                <c:ptCount val="3"/>
                <c:pt idx="0">
                  <c:v>9.1493772369845452</c:v>
                </c:pt>
                <c:pt idx="1">
                  <c:v>9.0107266240157244</c:v>
                </c:pt>
                <c:pt idx="2">
                  <c:v>9.1688712640297485</c:v>
                </c:pt>
              </c:numCache>
            </c:numRef>
          </c:val>
          <c:smooth val="0"/>
          <c:extLst>
            <c:ext xmlns:c16="http://schemas.microsoft.com/office/drawing/2014/chart" uri="{C3380CC4-5D6E-409C-BE32-E72D297353CC}">
              <c16:uniqueId val="{00000001-CED9-4F70-9584-58C5306973F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Q39: Overall, in the last 12 months, did you feel that you were treated with respect and dignity by NHS mental health services?</c:v>
                  </c:pt>
                </c:lvl>
              </c:multiLvlStrCache>
            </c:multiLvlStrRef>
          </c:cat>
          <c:val>
            <c:numRef>
              <c:f>Sheet1!$C$2:$C$4</c:f>
              <c:numCache>
                <c:formatCode>General</c:formatCode>
                <c:ptCount val="3"/>
                <c:pt idx="0">
                  <c:v>9.1690763747706097</c:v>
                </c:pt>
                <c:pt idx="1">
                  <c:v>8.7842027275154884</c:v>
                </c:pt>
              </c:numCache>
            </c:numRef>
          </c:val>
          <c:smooth val="0"/>
          <c:extLst>
            <c:ext xmlns:c16="http://schemas.microsoft.com/office/drawing/2014/chart" uri="{C3380CC4-5D6E-409C-BE32-E72D297353CC}">
              <c16:uniqueId val="{00000000-E55B-4143-B670-C6281A86128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Q39: Overall, in the last 12 months, did you feel that you were treated with respect and dignity by NHS mental health services?</c:v>
                  </c:pt>
                </c:lvl>
              </c:multiLvlStrCache>
            </c:multiLvlStrRef>
          </c:cat>
          <c:val>
            <c:numRef>
              <c:f>Sheet1!$D$2:$D$4</c:f>
              <c:numCache>
                <c:formatCode>General</c:formatCode>
                <c:ptCount val="3"/>
                <c:pt idx="0">
                  <c:v>9.1953510036418304</c:v>
                </c:pt>
                <c:pt idx="1">
                  <c:v>8.9452998967639505</c:v>
                </c:pt>
                <c:pt idx="2">
                  <c:v>9.1807458445672889</c:v>
                </c:pt>
              </c:numCache>
            </c:numRef>
          </c:val>
          <c:smooth val="0"/>
          <c:extLst>
            <c:ext xmlns:c16="http://schemas.microsoft.com/office/drawing/2014/chart" uri="{C3380CC4-5D6E-409C-BE32-E72D297353CC}">
              <c16:uniqueId val="{00000001-E55B-4143-B670-C6281A86128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Q38: Overall, in the last 12 months, how was your experience of using NHS mental health services?</c:v>
                  </c:pt>
                </c:lvl>
              </c:multiLvlStrCache>
            </c:multiLvlStrRef>
          </c:cat>
          <c:val>
            <c:numRef>
              <c:f>Sheet1!$C$2:$C$4</c:f>
              <c:numCache>
                <c:formatCode>General</c:formatCode>
                <c:ptCount val="3"/>
                <c:pt idx="0">
                  <c:v>8.0353859765470297</c:v>
                </c:pt>
                <c:pt idx="1">
                  <c:v>7.6267228308896504</c:v>
                </c:pt>
              </c:numCache>
            </c:numRef>
          </c:val>
          <c:smooth val="0"/>
          <c:extLst>
            <c:ext xmlns:c16="http://schemas.microsoft.com/office/drawing/2014/chart" uri="{C3380CC4-5D6E-409C-BE32-E72D297353CC}">
              <c16:uniqueId val="{00000000-3AA1-4578-B6DE-4088ADB45B1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Q38: Overall, in the last 12 months, how was your experience of using NHS mental health services?</c:v>
                  </c:pt>
                </c:lvl>
              </c:multiLvlStrCache>
            </c:multiLvlStrRef>
          </c:cat>
          <c:val>
            <c:numRef>
              <c:f>Sheet1!$D$2:$D$4</c:f>
              <c:numCache>
                <c:formatCode>General</c:formatCode>
                <c:ptCount val="3"/>
                <c:pt idx="0">
                  <c:v>7.8287165786384518</c:v>
                </c:pt>
                <c:pt idx="1">
                  <c:v>7.7604691071561334</c:v>
                </c:pt>
                <c:pt idx="2">
                  <c:v>8.0182406981977241</c:v>
                </c:pt>
              </c:numCache>
            </c:numRef>
          </c:val>
          <c:smooth val="0"/>
          <c:extLst>
            <c:ext xmlns:c16="http://schemas.microsoft.com/office/drawing/2014/chart" uri="{C3380CC4-5D6E-409C-BE32-E72D297353CC}">
              <c16:uniqueId val="{00000001-3AA1-4578-B6DE-4088ADB45B1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3.561172492976926</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0.2410440626834589</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0.10542415623809198</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1.1006131761748961</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0.10542415623809198</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0.2661132963482995</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4.3685332683268676</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4.4579472999859249</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990084674433249"/>
                  <c:y val="-1.3248719661545312E-3"/>
                </c:manualLayout>
              </c:layout>
              <c:tx>
                <c:rich>
                  <a:bodyPr/>
                  <a:lstStyle/>
                  <a:p>
                    <a:r>
                      <a:rPr lang="en-GB" dirty="0"/>
                      <a:t>Q12. Did you have to repeat your mental health history to your NHS mental health team?</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Q40: Aside from this questionnaire, in the last 12 months, have you been asked by NHS mental health services to give your views on the quality of your care?</c:v>
                  </c:pt>
                </c:lvl>
              </c:multiLvlStrCache>
            </c:multiLvlStrRef>
          </c:cat>
          <c:val>
            <c:numRef>
              <c:f>Sheet1!$C$2:$C$4</c:f>
              <c:numCache>
                <c:formatCode>General</c:formatCode>
                <c:ptCount val="3"/>
                <c:pt idx="0">
                  <c:v>2.383463372422217</c:v>
                </c:pt>
                <c:pt idx="1">
                  <c:v>1.9503932702529361</c:v>
                </c:pt>
              </c:numCache>
            </c:numRef>
          </c:val>
          <c:smooth val="0"/>
          <c:extLst>
            <c:ext xmlns:c16="http://schemas.microsoft.com/office/drawing/2014/chart" uri="{C3380CC4-5D6E-409C-BE32-E72D297353CC}">
              <c16:uniqueId val="{00000000-49D4-47E2-A05C-A1D8D6D5E9F2}"/>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Q40: Aside from this questionnaire, in the last 12 months, have you been asked by NHS mental health services to give your views on the quality of your care?</c:v>
                  </c:pt>
                </c:lvl>
              </c:multiLvlStrCache>
            </c:multiLvlStrRef>
          </c:cat>
          <c:val>
            <c:numRef>
              <c:f>Sheet1!$D$2:$D$4</c:f>
              <c:numCache>
                <c:formatCode>General</c:formatCode>
                <c:ptCount val="3"/>
                <c:pt idx="0">
                  <c:v>1.9012393028469841</c:v>
                </c:pt>
                <c:pt idx="1">
                  <c:v>2.171652962708281</c:v>
                </c:pt>
              </c:numCache>
            </c:numRef>
          </c:val>
          <c:smooth val="0"/>
          <c:extLst>
            <c:ext xmlns:c16="http://schemas.microsoft.com/office/drawing/2014/chart" uri="{C3380CC4-5D6E-409C-BE32-E72D297353CC}">
              <c16:uniqueId val="{00000001-49D4-47E2-A05C-A1D8D6D5E9F2}"/>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6.7785547315355128</c:v>
                </c:pt>
              </c:numCache>
            </c:numRef>
          </c:val>
          <c:extLst>
            <c:ext xmlns:c16="http://schemas.microsoft.com/office/drawing/2014/chart" uri="{C3380CC4-5D6E-409C-BE32-E72D297353CC}">
              <c16:uniqueId val="{00000000-7A1F-45B6-9CB8-102F659322E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7A1F-45B6-9CB8-102F659322E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0.33682797889661842</c:v>
                </c:pt>
              </c:numCache>
            </c:numRef>
          </c:val>
          <c:extLst>
            <c:ext xmlns:c16="http://schemas.microsoft.com/office/drawing/2014/chart" uri="{C3380CC4-5D6E-409C-BE32-E72D297353CC}">
              <c16:uniqueId val="{00000002-7A1F-45B6-9CB8-102F659322E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0.11463556513285589</c:v>
                </c:pt>
              </c:numCache>
            </c:numRef>
          </c:val>
          <c:extLst>
            <c:ext xmlns:c16="http://schemas.microsoft.com/office/drawing/2014/chart" uri="{C3380CC4-5D6E-409C-BE32-E72D297353CC}">
              <c16:uniqueId val="{00000003-7A1F-45B6-9CB8-102F659322E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1.1967789731087208</c:v>
                </c:pt>
              </c:numCache>
            </c:numRef>
          </c:val>
          <c:extLst>
            <c:ext xmlns:c16="http://schemas.microsoft.com/office/drawing/2014/chart" uri="{C3380CC4-5D6E-409C-BE32-E72D297353CC}">
              <c16:uniqueId val="{00000004-7A1F-45B6-9CB8-102F659322E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0.11463556513285589</c:v>
                </c:pt>
              </c:numCache>
            </c:numRef>
          </c:val>
          <c:extLst>
            <c:ext xmlns:c16="http://schemas.microsoft.com/office/drawing/2014/chart" uri="{C3380CC4-5D6E-409C-BE32-E72D297353CC}">
              <c16:uniqueId val="{00000005-7A1F-45B6-9CB8-102F659322E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0.21771769429499166</c:v>
                </c:pt>
              </c:numCache>
            </c:numRef>
          </c:val>
          <c:extLst>
            <c:ext xmlns:c16="http://schemas.microsoft.com/office/drawing/2014/chart" uri="{C3380CC4-5D6E-409C-BE32-E72D297353CC}">
              <c16:uniqueId val="{00000006-7A1F-45B6-9CB8-102F659322E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7A1F-45B6-9CB8-102F659322EE}"/>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7.7955282009387696</c:v>
                </c:pt>
              </c:numCache>
            </c:numRef>
          </c:xVal>
          <c:yVal>
            <c:numLit>
              <c:formatCode>General</c:formatCode>
              <c:ptCount val="1"/>
              <c:pt idx="0">
                <c:v>1</c:v>
              </c:pt>
            </c:numLit>
          </c:yVal>
          <c:smooth val="0"/>
          <c:extLst>
            <c:ext xmlns:c16="http://schemas.microsoft.com/office/drawing/2014/chart" uri="{C3380CC4-5D6E-409C-BE32-E72D297353CC}">
              <c16:uniqueId val="{00000008-7A1F-45B6-9CB8-102F659322E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7A1F-45B6-9CB8-102F659322EE}"/>
              </c:ext>
            </c:extLst>
          </c:dPt>
          <c:xVal>
            <c:numRef>
              <c:f>Sheet1!$B$12</c:f>
              <c:numCache>
                <c:formatCode>General</c:formatCode>
                <c:ptCount val="1"/>
                <c:pt idx="0">
                  <c:v>7.8284077621193484</c:v>
                </c:pt>
              </c:numCache>
            </c:numRef>
          </c:xVal>
          <c:yVal>
            <c:numLit>
              <c:formatCode>General</c:formatCode>
              <c:ptCount val="1"/>
              <c:pt idx="0">
                <c:v>1</c:v>
              </c:pt>
            </c:numLit>
          </c:yVal>
          <c:smooth val="0"/>
          <c:extLst>
            <c:ext xmlns:c16="http://schemas.microsoft.com/office/drawing/2014/chart" uri="{C3380CC4-5D6E-409C-BE32-E72D297353CC}">
              <c16:uniqueId val="{0000000A-7A1F-45B6-9CB8-102F659322EE}"/>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C-7A1F-45B6-9CB8-102F659322EE}"/>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3071618-855B-4484-A920-A2FF995410B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48CCE12B-8880-4489-8C7E-259883F9D43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0E177D9-9FD7-4711-A477-BABAE53FB148}" type="datetimeFigureOut">
              <a:rPr lang="en-GB" smtClean="0"/>
              <a:t>19/03/2026</a:t>
            </a:fld>
            <a:endParaRPr lang="en-GB"/>
          </a:p>
        </p:txBody>
      </p:sp>
      <p:sp>
        <p:nvSpPr>
          <p:cNvPr id="4" name="Footer Placeholder 3">
            <a:extLst>
              <a:ext uri="{FF2B5EF4-FFF2-40B4-BE49-F238E27FC236}">
                <a16:creationId xmlns:a16="http://schemas.microsoft.com/office/drawing/2014/main" id="{8B907064-C419-4FB9-AB87-15289889EA7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2966F7AD-7A23-4750-B3F4-F27F7B25A6C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3DD4B02-D986-4BE4-9330-F990313685FB}" type="slidenum">
              <a:rPr lang="en-GB" smtClean="0"/>
              <a:t>‹#›</a:t>
            </a:fld>
            <a:endParaRPr lang="en-GB"/>
          </a:p>
        </p:txBody>
      </p:sp>
    </p:spTree>
    <p:extLst>
      <p:ext uri="{BB962C8B-B14F-4D97-AF65-F5344CB8AC3E}">
        <p14:creationId xmlns:p14="http://schemas.microsoft.com/office/powerpoint/2010/main" val="16947001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C4F7EC-00E1-40DD-87FC-066154284E7A}" type="datetimeFigureOut">
              <a:rPr lang="en-GB" smtClean="0"/>
              <a:t>19/03/2026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95ADB6-A4C8-407F-AA7E-F37056F52D96}" type="slidenum">
              <a:rPr lang="en-GB" smtClean="0"/>
              <a:t>‹#›</a:t>
            </a:fld>
            <a:endParaRPr lang="en-GB"/>
          </a:p>
        </p:txBody>
      </p:sp>
    </p:spTree>
    <p:extLst>
      <p:ext uri="{BB962C8B-B14F-4D97-AF65-F5344CB8AC3E}">
        <p14:creationId xmlns:p14="http://schemas.microsoft.com/office/powerpoint/2010/main" val="3320299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8631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790876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98110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46</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994250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48</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4034705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8CCB26-92CF-9717-DAF3-D084BA7529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EB99D6-B282-831A-CAC9-FD4362D208B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1C213DF-858F-88E1-6CA1-0CABEE11FDE4}"/>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D34CA6F-B204-4698-0EEC-186B90801C67}"/>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49</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2998127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B03155-47AA-0834-4B28-45EE875C81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3190EC-B412-F105-6879-84C52BFA840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47CD102-37CF-9776-F2A5-1631D9C0AA42}"/>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1F48621-1B61-87FD-61AD-20D204D112D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50</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5631458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2AFB4D-525B-D772-576A-3AB10FB861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35B8F7-DC03-0107-8075-FD4508EB3435}"/>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BFDD40AF-CFCD-5BC3-F54E-EA378D35AB2D}"/>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F96BD18-3076-658E-9363-ABA67B0F2231}"/>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51</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3727516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FCD380-1B30-029C-8856-C5809EF3E9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D21881-D37D-1741-6AB2-751C27351EA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DD39AD6C-B584-3D04-C57E-A58FA1133DD3}"/>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75D3C32-A672-5D32-D4E0-8514B8849043}"/>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52</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8009762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5A1F87-FBB5-1673-0EF9-80BDFC553F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6724B7-7226-FD0E-5EFF-2F9B309A49EC}"/>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3DEC9114-3938-03D5-B113-47477D2388E3}"/>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9239F31-B190-E415-A72E-59AA4F6060CA}"/>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53</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9047619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4E6EBC-8D64-22D6-39D7-073A7E79A6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A6B15A-1CF9-0BC6-A7C2-702F4CEFAA31}"/>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F26E7416-35F6-A28B-AFFD-8903207B8DE7}"/>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B6D5B40-346F-0E90-154D-327891B12BD1}"/>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54</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9913121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35233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D08DF7-82ED-0915-3D75-8958CCC4F7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728AB8-3CF8-E46A-78D0-F744F1D9D89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AB049000-5BC6-2563-7DCF-2EC2765775DD}"/>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170EB22-AD02-BD27-49E3-6295DA828656}"/>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55</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8920377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D1A12C-9E11-15FF-500E-740669D2A4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25CAC7-02BB-0B67-36C8-561AFBCC8D4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81FA494-F660-FA35-B5A7-CBA93E58656D}"/>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35E4ED0-3CDD-EEA4-2776-40906B11969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57</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8049977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F94B65-6C10-9292-78BB-53C8F4447D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84FEFC-DA56-24D4-B49C-3C517E9643A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BB4117E0-B834-FE95-5ACB-CB175E941EB0}"/>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9BBD2F1-2ECB-2BC5-FC60-636B3ADAB9F0}"/>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58</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4016770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2AE57A-7BEE-B48B-B7FA-340892590F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35FD62-7C74-2471-39E9-0092B9554084}"/>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E5DA02EB-8830-8810-D231-626887D6D65A}"/>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2AD9CB1-CF61-56A0-9897-4E02B6A49E77}"/>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59</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6403191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C5BA7C-40AF-64C4-3AE3-B2D2816020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621211-FB2A-9635-ABFF-6F4F7081DEE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18318DBA-F205-6881-3941-A203CC37C302}"/>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F044240-A140-53BA-590D-C6F8F18860AE}"/>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60</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4781217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425A3F-7E52-BCC8-E7AB-C1015AA1F5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44F5E6-4789-9B04-9D60-A0DA4D6DBBA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57F843B2-07C5-049C-3AF5-A8CA1349845A}"/>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700D5EE-A12E-1F91-BFA7-7554326ADE44}"/>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61</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3280901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BF2049-312E-890E-A6AE-DC13BDFAC7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23631B-B01D-0525-2284-6097EB5BABDD}"/>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D444107-97EE-2846-DBF8-B69BF93841A0}"/>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520E4B33-D1B9-01CE-B332-794DA452B28F}"/>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62</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8110303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062C0B-690C-1154-321E-5C4C3C6EE6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96289A-99FF-C8A0-0BA1-59B99B21107A}"/>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1D0C267E-44DE-27AE-7EA2-BE06EA9DA593}"/>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55FF3785-91F8-5274-4D9B-F74A2EEDD6D5}"/>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63</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3699221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5C1D18-745F-3C4F-2BD2-96D85A0B25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332CFE-7840-32DA-4EB3-EB9F1C9D47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3FB149-902D-386D-C335-4F6871FBB221}"/>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50407A4B-6A43-E13F-A87F-83B989C6225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49385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4163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95322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707369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83</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158049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84</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211097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85</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481840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86</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615484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87</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68072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BBBF61-A1FC-8A4D-7278-8F7B8B0FEE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7B9298-2E12-7C88-36BB-BCFA2EC4524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84A2FAA-62C8-1B83-FEED-860C9E03D2F2}"/>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88454D3-386A-2EAF-54F2-41EA0A677D4C}"/>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89</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2484075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0F6D2D-A518-2810-0093-67F37A6EEE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8D0C06-E0EC-0D9D-02D4-59CA1994BEC0}"/>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AAD5A2DD-3FAD-F403-9CD2-36384ADF5772}"/>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D6016DE-E0A8-FCFC-B320-099547E8D8C1}"/>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90</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4126206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8233A1-1809-CF75-DC7B-E34A1F8E8A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4AC4B3-682E-7383-EAEA-4609F9E244CA}"/>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D2C44F9A-462A-29B7-62E7-021EE7EFC6EE}"/>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A9A5F2A-734F-AC36-FD2D-5DD218EF8B70}"/>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2949600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740CD9-F243-F924-D66C-1C4EB52DEA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559D7C-2D56-186B-B536-58FA449DD63B}"/>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76A08754-E5E8-9C8D-590B-2123F6681391}"/>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118F132-E17D-3B21-88EF-8A44C5EBC7AC}"/>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192405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15600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FD7CB9-850A-4503-3E3C-2755C3D4BF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504C6F-F0E3-81FE-BAB2-FC343F648F34}"/>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AB4C8840-2702-4541-0AD8-1BEB7E53741D}"/>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FB5AA99-81E3-1958-383C-D650F63659C4}"/>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93</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1350800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7BBE0F-A461-A304-CB25-2354F85BE9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085664-DEFD-5572-7E51-366B5A542761}"/>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68E6DE0-A0E8-B99C-F06E-0E1FBE5B2B5C}"/>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3B198188-D4B0-F97A-BB20-DEC0FCFA7422}"/>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94</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1461065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231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83B867-608E-7EE6-3567-C5E3B46A5D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3F4E51-7CC2-BBD6-F2B5-0B099F1C37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8EAF72-B341-E9B5-B54E-679336530E84}"/>
              </a:ext>
            </a:extLst>
          </p:cNvPr>
          <p:cNvSpPr>
            <a:spLocks noGrp="1"/>
          </p:cNvSpPr>
          <p:nvPr>
            <p:ph type="body" idx="1"/>
          </p:nvPr>
        </p:nvSpPr>
        <p:spPr/>
        <p:txBody>
          <a:bodyPr/>
          <a:lstStyle/>
          <a:p>
            <a:pPr marL="0" indent="0">
              <a:buFontTx/>
              <a:buNone/>
            </a:pPr>
            <a:endParaRPr lang="en-GB"/>
          </a:p>
        </p:txBody>
      </p:sp>
      <p:sp>
        <p:nvSpPr>
          <p:cNvPr id="4" name="Slide Number Placeholder 3">
            <a:extLst>
              <a:ext uri="{FF2B5EF4-FFF2-40B4-BE49-F238E27FC236}">
                <a16:creationId xmlns:a16="http://schemas.microsoft.com/office/drawing/2014/main" id="{F69C5534-EA35-6673-4535-4720DDE28B5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55406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05957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77809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74551F-649D-1073-DFD3-212A60DFD9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15001F-0C0F-F49D-DA27-53295B36A6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4188E0-A284-915C-C0E6-069BE701C413}"/>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4AE91070-CFB5-E4AA-E31E-CD62674D75F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28889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30708615"/>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tiff"/><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9.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tiff"/><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tiff"/><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tiff"/><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slide" Target="../slides/slide80.xml"/><Relationship Id="rId4" Type="http://schemas.openxmlformats.org/officeDocument/2006/relationships/image" Target="../media/image10.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9.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9.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9.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Divider style 3">
    <p:bg>
      <p:bgPr>
        <a:solidFill>
          <a:schemeClr val="accent1"/>
        </a:solidFill>
        <a:effectLst/>
      </p:bgPr>
    </p:bg>
    <p:spTree>
      <p:nvGrpSpPr>
        <p:cNvPr id="1" name=""/>
        <p:cNvGrpSpPr/>
        <p:nvPr/>
      </p:nvGrpSpPr>
      <p:grpSpPr>
        <a:xfrm>
          <a:off x="0" y="0"/>
          <a:ext cx="0" cy="0"/>
          <a:chOff x="0" y="0"/>
          <a:chExt cx="0" cy="0"/>
        </a:xfrm>
      </p:grpSpPr>
      <p:pic>
        <p:nvPicPr>
          <p:cNvPr id="7" name="Picture 6" descr="A group of people sitting in a circle&#10;&#10;Description automatically generated">
            <a:extLst>
              <a:ext uri="{FF2B5EF4-FFF2-40B4-BE49-F238E27FC236}">
                <a16:creationId xmlns:a16="http://schemas.microsoft.com/office/drawing/2014/main" id="{B187475A-520C-AEFA-3E41-20035CFC0B2E}"/>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2651" t="4308" b="13560"/>
          <a:stretch/>
        </p:blipFill>
        <p:spPr>
          <a:xfrm>
            <a:off x="0" y="-1"/>
            <a:ext cx="12192000" cy="6858001"/>
          </a:xfrm>
          <a:prstGeom prst="rect">
            <a:avLst/>
          </a:prstGeom>
        </p:spPr>
      </p:pic>
      <p:sp>
        <p:nvSpPr>
          <p:cNvPr id="3" name="Rectangle 2">
            <a:extLst>
              <a:ext uri="{FF2B5EF4-FFF2-40B4-BE49-F238E27FC236}">
                <a16:creationId xmlns:a16="http://schemas.microsoft.com/office/drawing/2014/main" id="{6A95131F-69FC-ACD8-B7AC-16F1507DBFE9}"/>
              </a:ext>
            </a:extLst>
          </p:cNvPr>
          <p:cNvSpPr/>
          <p:nvPr userDrawn="1"/>
        </p:nvSpPr>
        <p:spPr>
          <a:xfrm>
            <a:off x="0" y="-2"/>
            <a:ext cx="12192000" cy="6858001"/>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4841069"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2025 </a:t>
            </a:r>
            <a:r>
              <a:rPr lang="en-GB" sz="800">
                <a:solidFill>
                  <a:schemeClr val="bg1"/>
                </a:solidFill>
                <a:latin typeface="Arial" panose="020B0604020202020204" pitchFamily="34" charset="0"/>
                <a:cs typeface="Arial" panose="020B0604020202020204" pitchFamily="34" charset="0"/>
              </a:rPr>
              <a:t>|  RXV | Greater Manchester Mental Health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4" name="Picture 2">
            <a:extLst>
              <a:ext uri="{FF2B5EF4-FFF2-40B4-BE49-F238E27FC236}">
                <a16:creationId xmlns:a16="http://schemas.microsoft.com/office/drawing/2014/main" id="{446C987A-EA63-F74B-C8C9-CAA8DE224866}"/>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920641" y="6140459"/>
            <a:ext cx="1114046" cy="4504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2822864-02B1-054D-2D3C-D441B81690B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85198" y="4840719"/>
            <a:ext cx="1649489" cy="612569"/>
          </a:xfrm>
          <a:prstGeom prst="rect">
            <a:avLst/>
          </a:prstGeom>
        </p:spPr>
      </p:pic>
      <p:pic>
        <p:nvPicPr>
          <p:cNvPr id="6" name="Picture 5">
            <a:extLst>
              <a:ext uri="{FF2B5EF4-FFF2-40B4-BE49-F238E27FC236}">
                <a16:creationId xmlns:a16="http://schemas.microsoft.com/office/drawing/2014/main" id="{A7A1E845-4887-197D-D788-76F1D7666C2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986182" y="5475082"/>
            <a:ext cx="1048505" cy="466754"/>
          </a:xfrm>
          <a:prstGeom prst="rect">
            <a:avLst/>
          </a:prstGeom>
        </p:spPr>
      </p:pic>
    </p:spTree>
    <p:extLst>
      <p:ext uri="{BB962C8B-B14F-4D97-AF65-F5344CB8AC3E}">
        <p14:creationId xmlns:p14="http://schemas.microsoft.com/office/powerpoint/2010/main" val="1981950755"/>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to other trusts">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endParaRPr lang="en-GB"/>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7" name="Rectangle 6">
            <a:hlinkClick r:id="rId2" action="ppaction://hlinksldjump" tooltip="Benchmarking"/>
            <a:extLst>
              <a:ext uri="{FF2B5EF4-FFF2-40B4-BE49-F238E27FC236}">
                <a16:creationId xmlns:a16="http://schemas.microsoft.com/office/drawing/2014/main" id="{575724D9-05AA-6E42-2A07-A85F31084DC1}"/>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8" name="Rectangle 7">
            <a:hlinkClick r:id="rId2" action="ppaction://hlinksldjump" tooltip="Headline results"/>
            <a:extLst>
              <a:ext uri="{FF2B5EF4-FFF2-40B4-BE49-F238E27FC236}">
                <a16:creationId xmlns:a16="http://schemas.microsoft.com/office/drawing/2014/main" id="{B3B3E12D-FC88-E04A-7B31-36D26FF658D0}"/>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9" name="Rectangle 8">
            <a:extLst>
              <a:ext uri="{FF2B5EF4-FFF2-40B4-BE49-F238E27FC236}">
                <a16:creationId xmlns:a16="http://schemas.microsoft.com/office/drawing/2014/main" id="{C03CF89F-39A5-8823-A75E-A49B92E933DB}"/>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B5C0A830-87D7-6D06-F796-755A6B9384B2}"/>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21" name="TextBox 20">
            <a:extLst>
              <a:ext uri="{FF2B5EF4-FFF2-40B4-BE49-F238E27FC236}">
                <a16:creationId xmlns:a16="http://schemas.microsoft.com/office/drawing/2014/main" id="{6B175A27-0773-D73C-4EB4-554CD646F379}"/>
              </a:ext>
            </a:extLst>
          </p:cNvPr>
          <p:cNvSpPr txBox="1"/>
          <p:nvPr userDrawn="1"/>
        </p:nvSpPr>
        <p:spPr>
          <a:xfrm>
            <a:off x="5403751" y="-3264"/>
            <a:ext cx="1697005" cy="432000"/>
          </a:xfrm>
          <a:prstGeom prst="rect">
            <a:avLst/>
          </a:prstGeom>
          <a:solidFill>
            <a:srgbClr val="6D276A"/>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Comparison to other trusts</a:t>
            </a:r>
          </a:p>
          <a:p>
            <a:pPr algn="ctr"/>
            <a:r>
              <a:rPr lang="en-GB" sz="900" b="1">
                <a:solidFill>
                  <a:schemeClr val="bg1"/>
                </a:solidFill>
                <a:latin typeface="Arial" panose="020B0604020202020204" pitchFamily="34" charset="0"/>
                <a:cs typeface="Arial" panose="020B0604020202020204" pitchFamily="34" charset="0"/>
              </a:rPr>
              <a:t>AMHS and OPMHS</a:t>
            </a:r>
          </a:p>
        </p:txBody>
      </p:sp>
      <p:sp>
        <p:nvSpPr>
          <p:cNvPr id="19" name="TextBox 18">
            <a:extLst>
              <a:ext uri="{FF2B5EF4-FFF2-40B4-BE49-F238E27FC236}">
                <a16:creationId xmlns:a16="http://schemas.microsoft.com/office/drawing/2014/main" id="{59B6A96C-E2FB-346D-5DF2-F6467D54A86E}"/>
              </a:ext>
            </a:extLst>
          </p:cNvPr>
          <p:cNvSpPr txBox="1"/>
          <p:nvPr userDrawn="1"/>
        </p:nvSpPr>
        <p:spPr>
          <a:xfrm>
            <a:off x="3673312" y="-6870"/>
            <a:ext cx="1617565" cy="432000"/>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Change over time</a:t>
            </a:r>
          </a:p>
        </p:txBody>
      </p:sp>
      <p:sp>
        <p:nvSpPr>
          <p:cNvPr id="14" name="TextBox 13">
            <a:extLst>
              <a:ext uri="{FF2B5EF4-FFF2-40B4-BE49-F238E27FC236}">
                <a16:creationId xmlns:a16="http://schemas.microsoft.com/office/drawing/2014/main" id="{8ACC1ACD-EF5B-D740-3D61-CF87F42E26A7}"/>
              </a:ext>
            </a:extLst>
          </p:cNvPr>
          <p:cNvSpPr txBox="1"/>
          <p:nvPr userDrawn="1"/>
        </p:nvSpPr>
        <p:spPr>
          <a:xfrm>
            <a:off x="1942874" y="-9964"/>
            <a:ext cx="1617565" cy="435094"/>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Scoring &amp; Benchmarking</a:t>
            </a:r>
          </a:p>
          <a:p>
            <a:pPr algn="ctr"/>
            <a:r>
              <a:rPr lang="en-US" sz="900" b="1">
                <a:solidFill>
                  <a:schemeClr val="bg1"/>
                </a:solidFill>
                <a:latin typeface="Arial" panose="020B0604020202020204" pitchFamily="34" charset="0"/>
                <a:cs typeface="Arial" panose="020B0604020202020204" pitchFamily="34" charset="0"/>
              </a:rPr>
              <a:t>AMHS and OPMHS</a:t>
            </a:r>
            <a:endParaRPr lang="en-GB" sz="900" b="1">
              <a:solidFill>
                <a:schemeClr val="bg1"/>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86940052-9610-24AD-DD36-5EECDE177C03}"/>
              </a:ext>
            </a:extLst>
          </p:cNvPr>
          <p:cNvSpPr txBox="1"/>
          <p:nvPr userDrawn="1"/>
        </p:nvSpPr>
        <p:spPr>
          <a:xfrm>
            <a:off x="410959" y="-5812"/>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Background and methodology</a:t>
            </a:r>
          </a:p>
        </p:txBody>
      </p:sp>
      <p:grpSp>
        <p:nvGrpSpPr>
          <p:cNvPr id="22" name="Group 21">
            <a:extLst>
              <a:ext uri="{FF2B5EF4-FFF2-40B4-BE49-F238E27FC236}">
                <a16:creationId xmlns:a16="http://schemas.microsoft.com/office/drawing/2014/main" id="{6F8F05DD-E246-9501-521D-86B174544928}"/>
              </a:ext>
            </a:extLst>
          </p:cNvPr>
          <p:cNvGrpSpPr/>
          <p:nvPr userDrawn="1"/>
        </p:nvGrpSpPr>
        <p:grpSpPr>
          <a:xfrm>
            <a:off x="9002521" y="60079"/>
            <a:ext cx="3053560" cy="298411"/>
            <a:chOff x="8902714" y="60079"/>
            <a:chExt cx="3107187" cy="298411"/>
          </a:xfrm>
        </p:grpSpPr>
        <p:pic>
          <p:nvPicPr>
            <p:cNvPr id="23" name="Picture 22">
              <a:extLst>
                <a:ext uri="{FF2B5EF4-FFF2-40B4-BE49-F238E27FC236}">
                  <a16:creationId xmlns:a16="http://schemas.microsoft.com/office/drawing/2014/main" id="{4E8F850F-432D-0D31-C757-91078C9BFC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4" name="Picture 3" descr="NHS 10mm - RGB Blue">
              <a:extLst>
                <a:ext uri="{FF2B5EF4-FFF2-40B4-BE49-F238E27FC236}">
                  <a16:creationId xmlns:a16="http://schemas.microsoft.com/office/drawing/2014/main" id="{75FECBD3-D42B-C55C-5619-FB92DC58EDB0}"/>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5" name="Picture 24">
            <a:extLst>
              <a:ext uri="{FF2B5EF4-FFF2-40B4-BE49-F238E27FC236}">
                <a16:creationId xmlns:a16="http://schemas.microsoft.com/office/drawing/2014/main" id="{CE8A5A86-84F7-39DC-2066-E8AC19C0DC9D}"/>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8487844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63EC6-8FDC-4EE6-5602-AEF2312471B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C0C6B927-7784-93F7-0E97-54ED6119665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E3E676D-4D67-0EEA-8541-903E17E478DE}"/>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5" name="Footer Placeholder 4">
            <a:extLst>
              <a:ext uri="{FF2B5EF4-FFF2-40B4-BE49-F238E27FC236}">
                <a16:creationId xmlns:a16="http://schemas.microsoft.com/office/drawing/2014/main" id="{4683C2DD-E07C-8CC5-4678-D529C7DC068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23B466B-7182-60BC-4333-4ED9CE4EC80B}"/>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32287359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773288-12C6-16B3-05DB-205716C5274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4610894-58E6-B398-2FBA-FE713186254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FBD6D85-F79D-0F1A-F222-7CC055EEC2A0}"/>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5" name="Footer Placeholder 4">
            <a:extLst>
              <a:ext uri="{FF2B5EF4-FFF2-40B4-BE49-F238E27FC236}">
                <a16:creationId xmlns:a16="http://schemas.microsoft.com/office/drawing/2014/main" id="{F84B0D2B-BDC7-9382-6CB0-9F551A2BFB4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8BAEA28-F923-587C-8665-5B1E6CB6D17B}"/>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20619535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DA4AC-7C21-1FA7-61D8-7BA1A29DCE8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5EF0A9AC-41AA-F0B4-0800-3FEADFDE767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D1AC036-89CF-307D-4971-223489C65B97}"/>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5" name="Footer Placeholder 4">
            <a:extLst>
              <a:ext uri="{FF2B5EF4-FFF2-40B4-BE49-F238E27FC236}">
                <a16:creationId xmlns:a16="http://schemas.microsoft.com/office/drawing/2014/main" id="{C4ECCB41-ADD6-6035-A187-67DD28AECD8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51BAC0C-866B-9960-E77E-A60124D37E2D}"/>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36630422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C0DBD-74E3-6E2F-9C77-DEB4DFA4BC4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FB2B4F3-02C3-828E-8951-80635525A19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9E7C13A-833A-8178-3AD6-F5E4C26D793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EDA2D94-5C0D-238D-40C2-7C03B579A4F8}"/>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6" name="Footer Placeholder 5">
            <a:extLst>
              <a:ext uri="{FF2B5EF4-FFF2-40B4-BE49-F238E27FC236}">
                <a16:creationId xmlns:a16="http://schemas.microsoft.com/office/drawing/2014/main" id="{F452DABC-5BAD-9308-099D-55748AC6629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4D8F142-E758-A3BF-4024-BCC6975DDD1F}"/>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26584162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CBD53-DBBA-E22E-C952-7F6D4FA1FE3B}"/>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BF0C56B-A793-EC47-41E7-94CDA3CFF84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2E0C2C9-D9DD-C1B2-B81A-D763CA9C8A7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146FD0D-A70F-8995-D43E-DA43C2A8635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2B0EFCA-7E9E-99E9-1AF4-5E46A039F78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8CF224E-CF69-3A66-D9E1-B2CBF407141D}"/>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8" name="Footer Placeholder 7">
            <a:extLst>
              <a:ext uri="{FF2B5EF4-FFF2-40B4-BE49-F238E27FC236}">
                <a16:creationId xmlns:a16="http://schemas.microsoft.com/office/drawing/2014/main" id="{033DE82A-4B66-48EF-66C4-7840212B57AB}"/>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F6EFC83-5C14-5C5D-F63E-9B4207BFFEE0}"/>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8267422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09F3B-E631-D291-4E63-15EC22FABD0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B5790EF-9CEF-B549-19D6-AA18CC107D80}"/>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4" name="Footer Placeholder 3">
            <a:extLst>
              <a:ext uri="{FF2B5EF4-FFF2-40B4-BE49-F238E27FC236}">
                <a16:creationId xmlns:a16="http://schemas.microsoft.com/office/drawing/2014/main" id="{469821DB-6817-D1CC-4C76-FF1CEE3A7FD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8ACE1B0-9A22-5DB7-8F0A-6D142FD8CB9D}"/>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13627358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9AECE8A-0F86-DB33-4D21-C1E343F7B570}"/>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3" name="Footer Placeholder 2">
            <a:extLst>
              <a:ext uri="{FF2B5EF4-FFF2-40B4-BE49-F238E27FC236}">
                <a16:creationId xmlns:a16="http://schemas.microsoft.com/office/drawing/2014/main" id="{5A82CAC5-9606-E1BE-D5D2-2EC668940DA0}"/>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757508F-6E65-19F7-3F7A-92FFD653A6F6}"/>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35965870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3E028-77C9-02DF-0CAF-2353194667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24AFF688-F62A-780E-E5FF-2D9B61C75C8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958774FA-E5A0-4526-C1CF-4C4032FA6A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5EC9DA-3C8D-D120-BC10-1A892257CBDD}"/>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6" name="Footer Placeholder 5">
            <a:extLst>
              <a:ext uri="{FF2B5EF4-FFF2-40B4-BE49-F238E27FC236}">
                <a16:creationId xmlns:a16="http://schemas.microsoft.com/office/drawing/2014/main" id="{47EA9EBD-D32C-9F46-B5E4-63EA13ED0DF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32D4BA0-9413-E4ED-7C35-3D6EE2AD32AE}"/>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998555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457B6-76E7-254B-0E83-8F5C692CC2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D8DAD993-4E63-DE43-4EEA-93400DCB22D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5B0E070F-14DE-F5F2-223E-E43F06D0E1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3D3635A-563B-5785-9312-11FF83856EA6}"/>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6" name="Footer Placeholder 5">
            <a:extLst>
              <a:ext uri="{FF2B5EF4-FFF2-40B4-BE49-F238E27FC236}">
                <a16:creationId xmlns:a16="http://schemas.microsoft.com/office/drawing/2014/main" id="{269BE27B-781C-45F1-D99D-3C1C23E22EF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E06C904-55ED-DE22-F167-F15EB7FF3386}"/>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31433693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Divider style 3">
    <p:bg>
      <p:bgPr>
        <a:solidFill>
          <a:schemeClr val="accent1"/>
        </a:solidFill>
        <a:effectLst/>
      </p:bgPr>
    </p:bg>
    <p:spTree>
      <p:nvGrpSpPr>
        <p:cNvPr id="1" name=""/>
        <p:cNvGrpSpPr/>
        <p:nvPr/>
      </p:nvGrpSpPr>
      <p:grpSpPr>
        <a:xfrm>
          <a:off x="0" y="0"/>
          <a:ext cx="0" cy="0"/>
          <a:chOff x="0" y="0"/>
          <a:chExt cx="0" cy="0"/>
        </a:xfrm>
      </p:grpSpPr>
      <p:pic>
        <p:nvPicPr>
          <p:cNvPr id="8" name="Picture 7" descr="A person looking at a tablet&#10;&#10;Description automatically generated">
            <a:extLst>
              <a:ext uri="{FF2B5EF4-FFF2-40B4-BE49-F238E27FC236}">
                <a16:creationId xmlns:a16="http://schemas.microsoft.com/office/drawing/2014/main" id="{74C80476-7FD9-154F-1D4E-D55F5E520D69}"/>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7505" r="3790" b="25009"/>
          <a:stretch/>
        </p:blipFill>
        <p:spPr>
          <a:xfrm>
            <a:off x="0" y="-18546"/>
            <a:ext cx="12192000" cy="6876546"/>
          </a:xfrm>
          <a:prstGeom prst="rect">
            <a:avLst/>
          </a:prstGeom>
          <a:solidFill>
            <a:srgbClr val="3E1B59">
              <a:alpha val="49804"/>
            </a:srgbClr>
          </a:solidFill>
          <a:ln>
            <a:noFill/>
          </a:ln>
        </p:spPr>
      </p:pic>
      <p:sp>
        <p:nvSpPr>
          <p:cNvPr id="2" name="Rectangle 1">
            <a:extLst>
              <a:ext uri="{FF2B5EF4-FFF2-40B4-BE49-F238E27FC236}">
                <a16:creationId xmlns:a16="http://schemas.microsoft.com/office/drawing/2014/main" id="{0FA7695A-BAB6-17BE-1B58-CF71C68B9AD5}"/>
              </a:ext>
            </a:extLst>
          </p:cNvPr>
          <p:cNvSpPr/>
          <p:nvPr userDrawn="1"/>
        </p:nvSpPr>
        <p:spPr>
          <a:xfrm>
            <a:off x="0" y="-18547"/>
            <a:ext cx="12192000" cy="6895092"/>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4841069"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2025 </a:t>
            </a:r>
            <a:r>
              <a:rPr lang="en-GB" sz="800">
                <a:solidFill>
                  <a:schemeClr val="bg1"/>
                </a:solidFill>
                <a:latin typeface="Arial" panose="020B0604020202020204" pitchFamily="34" charset="0"/>
                <a:cs typeface="Arial" panose="020B0604020202020204" pitchFamily="34" charset="0"/>
              </a:rPr>
              <a:t>|  RXV | Greater Manchester Mental Health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4" name="Picture 2">
            <a:extLst>
              <a:ext uri="{FF2B5EF4-FFF2-40B4-BE49-F238E27FC236}">
                <a16:creationId xmlns:a16="http://schemas.microsoft.com/office/drawing/2014/main" id="{446C987A-EA63-F74B-C8C9-CAA8DE224866}"/>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920641" y="6140459"/>
            <a:ext cx="1114046" cy="4504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2822864-02B1-054D-2D3C-D441B81690B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85198" y="4840719"/>
            <a:ext cx="1649489" cy="612569"/>
          </a:xfrm>
          <a:prstGeom prst="rect">
            <a:avLst/>
          </a:prstGeom>
        </p:spPr>
      </p:pic>
      <p:pic>
        <p:nvPicPr>
          <p:cNvPr id="6" name="Picture 5">
            <a:extLst>
              <a:ext uri="{FF2B5EF4-FFF2-40B4-BE49-F238E27FC236}">
                <a16:creationId xmlns:a16="http://schemas.microsoft.com/office/drawing/2014/main" id="{A7A1E845-4887-197D-D788-76F1D7666C2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986182" y="5475082"/>
            <a:ext cx="1048505" cy="466754"/>
          </a:xfrm>
          <a:prstGeom prst="rect">
            <a:avLst/>
          </a:prstGeom>
        </p:spPr>
      </p:pic>
    </p:spTree>
    <p:extLst>
      <p:ext uri="{BB962C8B-B14F-4D97-AF65-F5344CB8AC3E}">
        <p14:creationId xmlns:p14="http://schemas.microsoft.com/office/powerpoint/2010/main" val="2010967878"/>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34766-BD52-7C72-64D9-1714209F8D4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68A2F4E-80E4-55FD-750B-E7347B0285C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2A31D45-7468-C35E-4E41-BD06DCDA0C4A}"/>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5" name="Footer Placeholder 4">
            <a:extLst>
              <a:ext uri="{FF2B5EF4-FFF2-40B4-BE49-F238E27FC236}">
                <a16:creationId xmlns:a16="http://schemas.microsoft.com/office/drawing/2014/main" id="{1C28FCDE-71EE-54D3-1D89-F5B400B27F6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27AB6D9-E7D5-B487-D06C-9AD64EF5F094}"/>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1952895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ADD8EC8-3F0B-CAB1-58FF-4512B15BF43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AD126A8-DD31-C12B-B7A1-248E8FAFAF3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1B23C35-22FE-0045-52A9-50FC9CFC9F40}"/>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5" name="Footer Placeholder 4">
            <a:extLst>
              <a:ext uri="{FF2B5EF4-FFF2-40B4-BE49-F238E27FC236}">
                <a16:creationId xmlns:a16="http://schemas.microsoft.com/office/drawing/2014/main" id="{151B61C2-5944-D6E2-E088-BD19873C264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D1FA687-3B9B-0001-1AB7-8425BE3E66F4}"/>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33370449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_Divider style 3">
    <p:bg>
      <p:bgPr>
        <a:solidFill>
          <a:schemeClr val="accent1"/>
        </a:solidFill>
        <a:effectLst/>
      </p:bgPr>
    </p:bg>
    <p:spTree>
      <p:nvGrpSpPr>
        <p:cNvPr id="1" name=""/>
        <p:cNvGrpSpPr/>
        <p:nvPr/>
      </p:nvGrpSpPr>
      <p:grpSpPr>
        <a:xfrm>
          <a:off x="0" y="0"/>
          <a:ext cx="0" cy="0"/>
          <a:chOff x="0" y="0"/>
          <a:chExt cx="0" cy="0"/>
        </a:xfrm>
      </p:grpSpPr>
      <p:pic>
        <p:nvPicPr>
          <p:cNvPr id="7" name="Picture 6" descr="A person and a doctor looking at each other&#10;&#10;Description automatically generated">
            <a:extLst>
              <a:ext uri="{FF2B5EF4-FFF2-40B4-BE49-F238E27FC236}">
                <a16:creationId xmlns:a16="http://schemas.microsoft.com/office/drawing/2014/main" id="{B1765DF2-1A41-8057-FB6F-1DAC659C65D2}"/>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5274" t="4526" b="15549"/>
          <a:stretch/>
        </p:blipFill>
        <p:spPr>
          <a:xfrm>
            <a:off x="-1" y="0"/>
            <a:ext cx="12192000" cy="6857999"/>
          </a:xfrm>
          <a:prstGeom prst="rect">
            <a:avLst/>
          </a:prstGeom>
        </p:spPr>
      </p:pic>
      <p:sp>
        <p:nvSpPr>
          <p:cNvPr id="3" name="Rectangle 2">
            <a:extLst>
              <a:ext uri="{FF2B5EF4-FFF2-40B4-BE49-F238E27FC236}">
                <a16:creationId xmlns:a16="http://schemas.microsoft.com/office/drawing/2014/main" id="{B0FCED6D-BC64-12CD-E1F4-A039225F1536}"/>
              </a:ext>
            </a:extLst>
          </p:cNvPr>
          <p:cNvSpPr/>
          <p:nvPr userDrawn="1"/>
        </p:nvSpPr>
        <p:spPr>
          <a:xfrm>
            <a:off x="0" y="-1"/>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pic>
        <p:nvPicPr>
          <p:cNvPr id="4" name="Picture 2">
            <a:extLst>
              <a:ext uri="{FF2B5EF4-FFF2-40B4-BE49-F238E27FC236}">
                <a16:creationId xmlns:a16="http://schemas.microsoft.com/office/drawing/2014/main" id="{446C987A-EA63-F74B-C8C9-CAA8DE224866}"/>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920641" y="6140459"/>
            <a:ext cx="1114046" cy="4504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2822864-02B1-054D-2D3C-D441B81690B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85198" y="4840719"/>
            <a:ext cx="1649489" cy="612569"/>
          </a:xfrm>
          <a:prstGeom prst="rect">
            <a:avLst/>
          </a:prstGeom>
        </p:spPr>
      </p:pic>
      <p:pic>
        <p:nvPicPr>
          <p:cNvPr id="6" name="Picture 5">
            <a:extLst>
              <a:ext uri="{FF2B5EF4-FFF2-40B4-BE49-F238E27FC236}">
                <a16:creationId xmlns:a16="http://schemas.microsoft.com/office/drawing/2014/main" id="{A7A1E845-4887-197D-D788-76F1D7666C2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986182" y="5475082"/>
            <a:ext cx="1048505" cy="466754"/>
          </a:xfrm>
          <a:prstGeom prst="rect">
            <a:avLst/>
          </a:prstGeom>
        </p:spPr>
      </p:pic>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4841069"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2025 </a:t>
            </a:r>
            <a:r>
              <a:rPr lang="en-GB" sz="800">
                <a:solidFill>
                  <a:schemeClr val="bg1"/>
                </a:solidFill>
                <a:latin typeface="Arial" panose="020B0604020202020204" pitchFamily="34" charset="0"/>
                <a:cs typeface="Arial" panose="020B0604020202020204" pitchFamily="34" charset="0"/>
              </a:rPr>
              <a:t>|  RXV | Greater Manchester Mental Health NHS Foundation Trust</a:t>
            </a:r>
            <a:endParaRPr lang="en-US" sz="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44269896"/>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3_Divider style 3">
    <p:bg>
      <p:bgPr>
        <a:solidFill>
          <a:schemeClr val="accent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302DC52-3D0D-C393-910D-D4972FBBC79A}"/>
              </a:ext>
            </a:extLst>
          </p:cNvPr>
          <p:cNvPicPr/>
          <p:nvPr userDrawn="1"/>
        </p:nvPicPr>
        <p:blipFill rotWithShape="1">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b="16225"/>
          <a:stretch/>
        </p:blipFill>
        <p:spPr>
          <a:xfrm flipH="1">
            <a:off x="-1" y="0"/>
            <a:ext cx="12191999" cy="6857999"/>
          </a:xfrm>
          <a:prstGeom prst="rect">
            <a:avLst/>
          </a:prstGeom>
        </p:spPr>
      </p:pic>
      <p:sp>
        <p:nvSpPr>
          <p:cNvPr id="2" name="Rectangle 1">
            <a:extLst>
              <a:ext uri="{FF2B5EF4-FFF2-40B4-BE49-F238E27FC236}">
                <a16:creationId xmlns:a16="http://schemas.microsoft.com/office/drawing/2014/main" id="{23413D12-5511-E9DC-1E1D-6A949976DE54}"/>
              </a:ext>
            </a:extLst>
          </p:cNvPr>
          <p:cNvSpPr/>
          <p:nvPr userDrawn="1"/>
        </p:nvSpPr>
        <p:spPr>
          <a:xfrm>
            <a:off x="0" y="-1"/>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4841069"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2025 </a:t>
            </a:r>
            <a:r>
              <a:rPr lang="en-GB" sz="800">
                <a:solidFill>
                  <a:schemeClr val="bg1"/>
                </a:solidFill>
                <a:latin typeface="Arial" panose="020B0604020202020204" pitchFamily="34" charset="0"/>
                <a:cs typeface="Arial" panose="020B0604020202020204" pitchFamily="34" charset="0"/>
              </a:rPr>
              <a:t>|  RXV | Greater Manchester Mental Health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4" name="Picture 2">
            <a:extLst>
              <a:ext uri="{FF2B5EF4-FFF2-40B4-BE49-F238E27FC236}">
                <a16:creationId xmlns:a16="http://schemas.microsoft.com/office/drawing/2014/main" id="{446C987A-EA63-F74B-C8C9-CAA8DE224866}"/>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920641" y="6140459"/>
            <a:ext cx="1114046" cy="4504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2822864-02B1-054D-2D3C-D441B81690B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85198" y="4840719"/>
            <a:ext cx="1649489" cy="612569"/>
          </a:xfrm>
          <a:prstGeom prst="rect">
            <a:avLst/>
          </a:prstGeom>
        </p:spPr>
      </p:pic>
      <p:pic>
        <p:nvPicPr>
          <p:cNvPr id="6" name="Picture 5">
            <a:extLst>
              <a:ext uri="{FF2B5EF4-FFF2-40B4-BE49-F238E27FC236}">
                <a16:creationId xmlns:a16="http://schemas.microsoft.com/office/drawing/2014/main" id="{A7A1E845-4887-197D-D788-76F1D7666C2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986182" y="5475082"/>
            <a:ext cx="1048505" cy="466754"/>
          </a:xfrm>
          <a:prstGeom prst="rect">
            <a:avLst/>
          </a:prstGeom>
        </p:spPr>
      </p:pic>
    </p:spTree>
    <p:extLst>
      <p:ext uri="{BB962C8B-B14F-4D97-AF65-F5344CB8AC3E}">
        <p14:creationId xmlns:p14="http://schemas.microsoft.com/office/powerpoint/2010/main" val="2324553777"/>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18" name="Forme libre : forme 12">
            <a:extLst>
              <a:ext uri="{FF2B5EF4-FFF2-40B4-BE49-F238E27FC236}">
                <a16:creationId xmlns:a16="http://schemas.microsoft.com/office/drawing/2014/main" id="{9E952C53-13A6-4AB1-866F-EB273FD081C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9" name="Forme libre : forme 13">
            <a:extLst>
              <a:ext uri="{FF2B5EF4-FFF2-40B4-BE49-F238E27FC236}">
                <a16:creationId xmlns:a16="http://schemas.microsoft.com/office/drawing/2014/main" id="{3A8911C0-D805-4C22-AF59-2FB5EBE78985}"/>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7" name="Rectangle 6">
            <a:extLst>
              <a:ext uri="{FF2B5EF4-FFF2-40B4-BE49-F238E27FC236}">
                <a16:creationId xmlns:a16="http://schemas.microsoft.com/office/drawing/2014/main" id="{9ECD0931-1CAA-4B86-B136-24ADD913D61D}"/>
              </a:ext>
            </a:extLst>
          </p:cNvPr>
          <p:cNvSpPr/>
          <p:nvPr userDrawn="1"/>
        </p:nvSpPr>
        <p:spPr>
          <a:xfrm>
            <a:off x="0" y="406711"/>
            <a:ext cx="12191448" cy="45719"/>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Slide Number Placeholder 15">
            <a:extLst>
              <a:ext uri="{FF2B5EF4-FFF2-40B4-BE49-F238E27FC236}">
                <a16:creationId xmlns:a16="http://schemas.microsoft.com/office/drawing/2014/main" id="{41DA98AF-A716-4D18-9BE7-89CF658F65DF}"/>
              </a:ext>
            </a:extLst>
          </p:cNvPr>
          <p:cNvSpPr>
            <a:spLocks noGrp="1"/>
          </p:cNvSpPr>
          <p:nvPr userDrawn="1">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grpSp>
        <p:nvGrpSpPr>
          <p:cNvPr id="2" name="Group 1">
            <a:extLst>
              <a:ext uri="{FF2B5EF4-FFF2-40B4-BE49-F238E27FC236}">
                <a16:creationId xmlns:a16="http://schemas.microsoft.com/office/drawing/2014/main" id="{C804EC92-484A-4662-A94F-A7885153E77D}"/>
              </a:ext>
            </a:extLst>
          </p:cNvPr>
          <p:cNvGrpSpPr/>
          <p:nvPr userDrawn="1"/>
        </p:nvGrpSpPr>
        <p:grpSpPr>
          <a:xfrm>
            <a:off x="8902714" y="60079"/>
            <a:ext cx="3107187" cy="298411"/>
            <a:chOff x="8902714" y="60079"/>
            <a:chExt cx="3107187" cy="298411"/>
          </a:xfrm>
        </p:grpSpPr>
        <p:pic>
          <p:nvPicPr>
            <p:cNvPr id="15" name="Picture 14">
              <a:extLst>
                <a:ext uri="{FF2B5EF4-FFF2-40B4-BE49-F238E27FC236}">
                  <a16:creationId xmlns:a16="http://schemas.microsoft.com/office/drawing/2014/main" id="{12EE341D-9272-4E02-86B8-633A98E2D58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10" name="Picture 3" descr="NHS 10mm - RGB Blue">
              <a:extLst>
                <a:ext uri="{FF2B5EF4-FFF2-40B4-BE49-F238E27FC236}">
                  <a16:creationId xmlns:a16="http://schemas.microsoft.com/office/drawing/2014/main" id="{0C5FB3B1-11C3-4F9C-893A-C868A411FA8D}"/>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 name="Picture 4">
            <a:extLst>
              <a:ext uri="{FF2B5EF4-FFF2-40B4-BE49-F238E27FC236}">
                <a16:creationId xmlns:a16="http://schemas.microsoft.com/office/drawing/2014/main" id="{922E98B3-4E93-42AE-9805-8A79C32D5063}"/>
              </a:ext>
            </a:extLst>
          </p:cNvPr>
          <p:cNvPicPr>
            <a:picLocks noChangeAspect="1"/>
          </p:cNvPicPr>
          <p:nvPr userDrawn="1"/>
        </p:nvPicPr>
        <p:blipFill>
          <a:blip r:embed="rId4"/>
          <a:stretch>
            <a:fillRect/>
          </a:stretch>
        </p:blipFill>
        <p:spPr>
          <a:xfrm>
            <a:off x="10161714" y="24285"/>
            <a:ext cx="773524" cy="344679"/>
          </a:xfrm>
          <a:prstGeom prst="rect">
            <a:avLst/>
          </a:prstGeom>
        </p:spPr>
      </p:pic>
      <p:sp>
        <p:nvSpPr>
          <p:cNvPr id="11" name="Rectangle 10">
            <a:extLst>
              <a:ext uri="{FF2B5EF4-FFF2-40B4-BE49-F238E27FC236}">
                <a16:creationId xmlns:a16="http://schemas.microsoft.com/office/drawing/2014/main" id="{FFB7C044-4104-4E31-8D71-867AD5E193AB}"/>
              </a:ext>
            </a:extLst>
          </p:cNvPr>
          <p:cNvSpPr/>
          <p:nvPr userDrawn="1"/>
        </p:nvSpPr>
        <p:spPr>
          <a:xfrm>
            <a:off x="0" y="0"/>
            <a:ext cx="7954230"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hlinkClick r:id="rId5" action="ppaction://hlinksldjump" tooltip="Appendix"/>
            <a:extLst>
              <a:ext uri="{FF2B5EF4-FFF2-40B4-BE49-F238E27FC236}">
                <a16:creationId xmlns:a16="http://schemas.microsoft.com/office/drawing/2014/main" id="{35CAC150-DEAD-4284-8234-BCD0C5DCFA87}"/>
              </a:ext>
            </a:extLst>
          </p:cNvPr>
          <p:cNvSpPr/>
          <p:nvPr userDrawn="1"/>
        </p:nvSpPr>
        <p:spPr>
          <a:xfrm>
            <a:off x="6507707" y="0"/>
            <a:ext cx="140294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7088691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6230EB6-5F65-0E9A-5844-1608B27D882C}"/>
              </a:ext>
            </a:extLst>
          </p:cNvPr>
          <p:cNvSpPr/>
          <p:nvPr userDrawn="1"/>
        </p:nvSpPr>
        <p:spPr>
          <a:xfrm>
            <a:off x="0" y="406711"/>
            <a:ext cx="12191448" cy="45719"/>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1194" y="-6870"/>
            <a:ext cx="1440000" cy="432000"/>
          </a:xfrm>
          <a:prstGeom prst="rect">
            <a:avLst/>
          </a:prstGeom>
          <a:noFill/>
          <a:ln>
            <a:solidFill>
              <a:schemeClr val="bg1"/>
            </a:solidFill>
          </a:ln>
        </p:spPr>
        <p:txBody>
          <a:bodyPr wrap="square" rtlCol="0" anchor="ctr" anchorCtr="0">
            <a:noAutofit/>
          </a:bodyPr>
          <a:lstStyle/>
          <a:p>
            <a:pPr algn="ctr"/>
            <a:r>
              <a:rPr lang="en-GB" sz="1200">
                <a:solidFill>
                  <a:schemeClr val="bg1"/>
                </a:solidFill>
                <a:latin typeface="Arial" panose="020B0604020202020204" pitchFamily="34" charset="0"/>
                <a:cs typeface="Arial" panose="020B0604020202020204" pitchFamily="34" charset="0"/>
              </a:rPr>
              <a:t>Headline results</a:t>
            </a:r>
          </a:p>
        </p:txBody>
      </p:sp>
      <p:sp>
        <p:nvSpPr>
          <p:cNvPr id="18" name="Title 1">
            <a:extLst>
              <a:ext uri="{FF2B5EF4-FFF2-40B4-BE49-F238E27FC236}">
                <a16:creationId xmlns:a16="http://schemas.microsoft.com/office/drawing/2014/main" id="{A20BCD7C-18DA-47D8-AEA5-5280CBDE34C8}"/>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endParaRPr lang="en-GB"/>
          </a:p>
        </p:txBody>
      </p:sp>
      <p:sp>
        <p:nvSpPr>
          <p:cNvPr id="22" name="Slide Number Placeholder 15">
            <a:extLst>
              <a:ext uri="{FF2B5EF4-FFF2-40B4-BE49-F238E27FC236}">
                <a16:creationId xmlns:a16="http://schemas.microsoft.com/office/drawing/2014/main" id="{8854F576-0F28-4A1B-B9B1-875AEAD92A2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a:t> </a:t>
            </a:r>
          </a:p>
        </p:txBody>
      </p:sp>
      <p:sp>
        <p:nvSpPr>
          <p:cNvPr id="20" name="Rectangle 19">
            <a:hlinkClick r:id="rId2" action="ppaction://hlinksldjump" tooltip="Headline results"/>
            <a:extLst>
              <a:ext uri="{FF2B5EF4-FFF2-40B4-BE49-F238E27FC236}">
                <a16:creationId xmlns:a16="http://schemas.microsoft.com/office/drawing/2014/main" id="{009DCDFA-BF29-4702-A523-6115F20A334A}"/>
              </a:ext>
            </a:extLst>
          </p:cNvPr>
          <p:cNvSpPr/>
          <p:nvPr userDrawn="1"/>
        </p:nvSpPr>
        <p:spPr>
          <a:xfrm>
            <a:off x="2041605" y="-43275"/>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6" name="Group 35">
            <a:extLst>
              <a:ext uri="{FF2B5EF4-FFF2-40B4-BE49-F238E27FC236}">
                <a16:creationId xmlns:a16="http://schemas.microsoft.com/office/drawing/2014/main" id="{FC61ACD2-958F-4213-B945-936624907819}"/>
              </a:ext>
            </a:extLst>
          </p:cNvPr>
          <p:cNvGrpSpPr/>
          <p:nvPr userDrawn="1"/>
        </p:nvGrpSpPr>
        <p:grpSpPr>
          <a:xfrm>
            <a:off x="8902714" y="60079"/>
            <a:ext cx="3107187" cy="298411"/>
            <a:chOff x="8902714" y="60079"/>
            <a:chExt cx="3107187" cy="298411"/>
          </a:xfrm>
        </p:grpSpPr>
        <p:pic>
          <p:nvPicPr>
            <p:cNvPr id="37" name="Picture 36">
              <a:extLst>
                <a:ext uri="{FF2B5EF4-FFF2-40B4-BE49-F238E27FC236}">
                  <a16:creationId xmlns:a16="http://schemas.microsoft.com/office/drawing/2014/main" id="{5410901A-3D0F-4803-A517-7F839A01E9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38" name="Picture 3" descr="NHS 10mm - RGB Blue">
              <a:extLst>
                <a:ext uri="{FF2B5EF4-FFF2-40B4-BE49-F238E27FC236}">
                  <a16:creationId xmlns:a16="http://schemas.microsoft.com/office/drawing/2014/main" id="{38F6895A-F11A-4962-9EAE-7B20CB750A4A}"/>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9" name="Picture 38">
            <a:extLst>
              <a:ext uri="{FF2B5EF4-FFF2-40B4-BE49-F238E27FC236}">
                <a16:creationId xmlns:a16="http://schemas.microsoft.com/office/drawing/2014/main" id="{B0CBDAAB-AE79-459C-8832-3205C1EB820A}"/>
              </a:ext>
            </a:extLst>
          </p:cNvPr>
          <p:cNvPicPr>
            <a:picLocks noChangeAspect="1"/>
          </p:cNvPicPr>
          <p:nvPr userDrawn="1"/>
        </p:nvPicPr>
        <p:blipFill>
          <a:blip r:embed="rId5"/>
          <a:stretch>
            <a:fillRect/>
          </a:stretch>
        </p:blipFill>
        <p:spPr>
          <a:xfrm>
            <a:off x="10161714" y="24285"/>
            <a:ext cx="773524" cy="344679"/>
          </a:xfrm>
          <a:prstGeom prst="rect">
            <a:avLst/>
          </a:prstGeom>
        </p:spPr>
      </p:pic>
      <p:sp>
        <p:nvSpPr>
          <p:cNvPr id="6" name="Rectangle 5">
            <a:extLst>
              <a:ext uri="{FF2B5EF4-FFF2-40B4-BE49-F238E27FC236}">
                <a16:creationId xmlns:a16="http://schemas.microsoft.com/office/drawing/2014/main" id="{052CCE3D-A4CC-4B60-3799-7D3643D0DC63}"/>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232785C3-5A52-37F3-7DAC-53D380C678F2}"/>
              </a:ext>
            </a:extLst>
          </p:cNvPr>
          <p:cNvSpPr txBox="1"/>
          <p:nvPr userDrawn="1"/>
        </p:nvSpPr>
        <p:spPr>
          <a:xfrm>
            <a:off x="377527" y="-6870"/>
            <a:ext cx="1422699" cy="432000"/>
          </a:xfrm>
          <a:prstGeom prst="rect">
            <a:avLst/>
          </a:prstGeom>
          <a:solidFill>
            <a:srgbClr val="6D276A"/>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Background and methodology</a:t>
            </a:r>
          </a:p>
        </p:txBody>
      </p:sp>
      <p:sp>
        <p:nvSpPr>
          <p:cNvPr id="14" name="TextBox 13">
            <a:extLst>
              <a:ext uri="{FF2B5EF4-FFF2-40B4-BE49-F238E27FC236}">
                <a16:creationId xmlns:a16="http://schemas.microsoft.com/office/drawing/2014/main" id="{4519C365-C0E5-4817-2E61-2BB7FB9CCC23}"/>
              </a:ext>
            </a:extLst>
          </p:cNvPr>
          <p:cNvSpPr txBox="1"/>
          <p:nvPr userDrawn="1"/>
        </p:nvSpPr>
        <p:spPr>
          <a:xfrm>
            <a:off x="5394521" y="-3264"/>
            <a:ext cx="1697005" cy="432000"/>
          </a:xfrm>
          <a:prstGeom prst="rect">
            <a:avLst/>
          </a:prstGeom>
          <a:no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Comparison to other trusts</a:t>
            </a:r>
          </a:p>
          <a:p>
            <a:pPr algn="ctr"/>
            <a:r>
              <a:rPr lang="en-GB" sz="900" b="1">
                <a:solidFill>
                  <a:schemeClr val="bg1"/>
                </a:solidFill>
                <a:latin typeface="Arial" panose="020B0604020202020204" pitchFamily="34" charset="0"/>
                <a:cs typeface="Arial" panose="020B0604020202020204" pitchFamily="34" charset="0"/>
              </a:rPr>
              <a:t>AMHS and OPMHS</a:t>
            </a:r>
          </a:p>
        </p:txBody>
      </p:sp>
      <p:sp>
        <p:nvSpPr>
          <p:cNvPr id="13" name="TextBox 12">
            <a:extLst>
              <a:ext uri="{FF2B5EF4-FFF2-40B4-BE49-F238E27FC236}">
                <a16:creationId xmlns:a16="http://schemas.microsoft.com/office/drawing/2014/main" id="{09DB3190-683A-865D-5E5C-59C85874274A}"/>
              </a:ext>
            </a:extLst>
          </p:cNvPr>
          <p:cNvSpPr txBox="1"/>
          <p:nvPr userDrawn="1"/>
        </p:nvSpPr>
        <p:spPr>
          <a:xfrm>
            <a:off x="3664082" y="-6870"/>
            <a:ext cx="1617565" cy="432000"/>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Change over time</a:t>
            </a:r>
          </a:p>
        </p:txBody>
      </p:sp>
      <p:sp>
        <p:nvSpPr>
          <p:cNvPr id="12" name="TextBox 11">
            <a:extLst>
              <a:ext uri="{FF2B5EF4-FFF2-40B4-BE49-F238E27FC236}">
                <a16:creationId xmlns:a16="http://schemas.microsoft.com/office/drawing/2014/main" id="{DA8C950E-0302-3BCC-7263-F838579A0977}"/>
              </a:ext>
            </a:extLst>
          </p:cNvPr>
          <p:cNvSpPr txBox="1"/>
          <p:nvPr userDrawn="1"/>
        </p:nvSpPr>
        <p:spPr>
          <a:xfrm>
            <a:off x="1933644" y="-9964"/>
            <a:ext cx="1617565" cy="435094"/>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p>
        </p:txBody>
      </p:sp>
    </p:spTree>
    <p:extLst>
      <p:ext uri="{BB962C8B-B14F-4D97-AF65-F5344CB8AC3E}">
        <p14:creationId xmlns:p14="http://schemas.microsoft.com/office/powerpoint/2010/main" val="583950333"/>
      </p:ext>
    </p:extLst>
  </p:cSld>
  <p:clrMapOvr>
    <a:masterClrMapping/>
  </p:clrMapOvr>
  <p:extLst>
    <p:ext uri="{DCECCB84-F9BA-43D5-87BE-67443E8EF086}">
      <p15:sldGuideLst xmlns:p15="http://schemas.microsoft.com/office/powerpoint/2012/main">
        <p15:guide id="1" orient="horz" pos="663" userDrawn="1">
          <p15:clr>
            <a:srgbClr val="FBAE40"/>
          </p15:clr>
        </p15:guide>
        <p15:guide id="2" pos="325"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eadline results">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02597EB-F076-7699-73D7-A10EEE82CA9B}"/>
              </a:ext>
            </a:extLst>
          </p:cNvPr>
          <p:cNvSpPr/>
          <p:nvPr userDrawn="1"/>
        </p:nvSpPr>
        <p:spPr>
          <a:xfrm>
            <a:off x="0" y="406711"/>
            <a:ext cx="12191448" cy="45719"/>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itle 1">
            <a:extLst>
              <a:ext uri="{FF2B5EF4-FFF2-40B4-BE49-F238E27FC236}">
                <a16:creationId xmlns:a16="http://schemas.microsoft.com/office/drawing/2014/main" id="{87721DF9-ECED-4548-80EC-19CB9F7D8637}"/>
              </a:ext>
            </a:extLst>
          </p:cNvPr>
          <p:cNvSpPr>
            <a:spLocks noGrp="1"/>
          </p:cNvSpPr>
          <p:nvPr>
            <p:ph type="title"/>
          </p:nvPr>
        </p:nvSpPr>
        <p:spPr>
          <a:xfrm>
            <a:off x="437230" y="83022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endParaRPr lang="en-GB"/>
          </a:p>
        </p:txBody>
      </p:sp>
      <p:sp>
        <p:nvSpPr>
          <p:cNvPr id="20" name="Slide Number Placeholder 15">
            <a:extLst>
              <a:ext uri="{FF2B5EF4-FFF2-40B4-BE49-F238E27FC236}">
                <a16:creationId xmlns:a16="http://schemas.microsoft.com/office/drawing/2014/main" id="{54C7BFD9-1E49-4208-AAD0-23051B07271E}"/>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13" name="Rectangle 12">
            <a:hlinkClick r:id="rId2" action="ppaction://hlinksldjump" tooltip="Benchmarking"/>
            <a:extLst>
              <a:ext uri="{FF2B5EF4-FFF2-40B4-BE49-F238E27FC236}">
                <a16:creationId xmlns:a16="http://schemas.microsoft.com/office/drawing/2014/main" id="{61078F16-69F6-470E-7EEB-5A5C2CF581AB}"/>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17" name="Rectangle 16">
            <a:hlinkClick r:id="rId2" action="ppaction://hlinksldjump" tooltip="Headline results"/>
            <a:extLst>
              <a:ext uri="{FF2B5EF4-FFF2-40B4-BE49-F238E27FC236}">
                <a16:creationId xmlns:a16="http://schemas.microsoft.com/office/drawing/2014/main" id="{671654FA-D62C-E46F-4AF2-677A0B4BFDD1}"/>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19" name="Rectangle 18">
            <a:extLst>
              <a:ext uri="{FF2B5EF4-FFF2-40B4-BE49-F238E27FC236}">
                <a16:creationId xmlns:a16="http://schemas.microsoft.com/office/drawing/2014/main" id="{D65D241D-0AB7-47AF-D8F4-539BCC60F16A}"/>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FE26BDE9-6C24-8379-F88B-85E45856E1EB}"/>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25">
            <a:extLst>
              <a:ext uri="{FF2B5EF4-FFF2-40B4-BE49-F238E27FC236}">
                <a16:creationId xmlns:a16="http://schemas.microsoft.com/office/drawing/2014/main" id="{68A934E9-33F1-C6A5-8392-9B861EEB3920}"/>
              </a:ext>
            </a:extLst>
          </p:cNvPr>
          <p:cNvSpPr txBox="1"/>
          <p:nvPr userDrawn="1"/>
        </p:nvSpPr>
        <p:spPr>
          <a:xfrm>
            <a:off x="5403755" y="-3264"/>
            <a:ext cx="1697005" cy="432000"/>
          </a:xfrm>
          <a:prstGeom prst="rect">
            <a:avLst/>
          </a:prstGeom>
          <a:no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Comparison to other trusts</a:t>
            </a:r>
          </a:p>
          <a:p>
            <a:pPr algn="ctr"/>
            <a:r>
              <a:rPr lang="en-GB" sz="900" b="1">
                <a:solidFill>
                  <a:schemeClr val="bg1"/>
                </a:solidFill>
                <a:latin typeface="Arial" panose="020B0604020202020204" pitchFamily="34" charset="0"/>
                <a:cs typeface="Arial" panose="020B0604020202020204" pitchFamily="34" charset="0"/>
              </a:rPr>
              <a:t>AMHS and OPMHS</a:t>
            </a:r>
          </a:p>
        </p:txBody>
      </p:sp>
      <p:sp>
        <p:nvSpPr>
          <p:cNvPr id="25" name="TextBox 24">
            <a:extLst>
              <a:ext uri="{FF2B5EF4-FFF2-40B4-BE49-F238E27FC236}">
                <a16:creationId xmlns:a16="http://schemas.microsoft.com/office/drawing/2014/main" id="{CB15EEAF-7DF6-34B4-5CDD-A30A8ACE5C8E}"/>
              </a:ext>
            </a:extLst>
          </p:cNvPr>
          <p:cNvSpPr txBox="1"/>
          <p:nvPr userDrawn="1"/>
        </p:nvSpPr>
        <p:spPr>
          <a:xfrm>
            <a:off x="3673316" y="-6870"/>
            <a:ext cx="1617565" cy="432000"/>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Change over time</a:t>
            </a:r>
          </a:p>
        </p:txBody>
      </p:sp>
      <p:sp>
        <p:nvSpPr>
          <p:cNvPr id="24" name="TextBox 23">
            <a:extLst>
              <a:ext uri="{FF2B5EF4-FFF2-40B4-BE49-F238E27FC236}">
                <a16:creationId xmlns:a16="http://schemas.microsoft.com/office/drawing/2014/main" id="{C138795C-2E5B-E82D-5A79-966EA8DE31B1}"/>
              </a:ext>
            </a:extLst>
          </p:cNvPr>
          <p:cNvSpPr txBox="1"/>
          <p:nvPr userDrawn="1"/>
        </p:nvSpPr>
        <p:spPr>
          <a:xfrm>
            <a:off x="1942878" y="-9964"/>
            <a:ext cx="1617565" cy="435094"/>
          </a:xfrm>
          <a:prstGeom prst="rect">
            <a:avLst/>
          </a:prstGeom>
          <a:solidFill>
            <a:srgbClr val="6D276A"/>
          </a:solid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Scoring &amp; Benchmarking</a:t>
            </a:r>
          </a:p>
          <a:p>
            <a:pPr algn="ctr"/>
            <a:r>
              <a:rPr lang="en-US" sz="900" b="1">
                <a:solidFill>
                  <a:schemeClr val="bg1"/>
                </a:solidFill>
                <a:latin typeface="Arial" panose="020B0604020202020204" pitchFamily="34" charset="0"/>
                <a:cs typeface="Arial" panose="020B0604020202020204" pitchFamily="34" charset="0"/>
              </a:rPr>
              <a:t>AMHS and OPMHS</a:t>
            </a:r>
            <a:endParaRPr lang="en-GB" sz="900" b="1">
              <a:solidFill>
                <a:schemeClr val="bg1"/>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A8C83ECE-9E3F-AC06-8824-DF205E6DC74F}"/>
              </a:ext>
            </a:extLst>
          </p:cNvPr>
          <p:cNvSpPr txBox="1"/>
          <p:nvPr userDrawn="1"/>
        </p:nvSpPr>
        <p:spPr>
          <a:xfrm>
            <a:off x="377527" y="-6870"/>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Background and methodology</a:t>
            </a:r>
          </a:p>
        </p:txBody>
      </p:sp>
      <p:grpSp>
        <p:nvGrpSpPr>
          <p:cNvPr id="27" name="Group 26">
            <a:extLst>
              <a:ext uri="{FF2B5EF4-FFF2-40B4-BE49-F238E27FC236}">
                <a16:creationId xmlns:a16="http://schemas.microsoft.com/office/drawing/2014/main" id="{C018640A-D174-6142-30C1-814C060075B0}"/>
              </a:ext>
            </a:extLst>
          </p:cNvPr>
          <p:cNvGrpSpPr/>
          <p:nvPr userDrawn="1"/>
        </p:nvGrpSpPr>
        <p:grpSpPr>
          <a:xfrm>
            <a:off x="8948894" y="60079"/>
            <a:ext cx="3107187" cy="298411"/>
            <a:chOff x="8902714" y="60079"/>
            <a:chExt cx="3107187" cy="298411"/>
          </a:xfrm>
        </p:grpSpPr>
        <p:pic>
          <p:nvPicPr>
            <p:cNvPr id="28" name="Picture 27">
              <a:extLst>
                <a:ext uri="{FF2B5EF4-FFF2-40B4-BE49-F238E27FC236}">
                  <a16:creationId xmlns:a16="http://schemas.microsoft.com/office/drawing/2014/main" id="{C0AF5921-6452-5257-6709-14E9C59011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9" name="Picture 3" descr="NHS 10mm - RGB Blue">
              <a:extLst>
                <a:ext uri="{FF2B5EF4-FFF2-40B4-BE49-F238E27FC236}">
                  <a16:creationId xmlns:a16="http://schemas.microsoft.com/office/drawing/2014/main" id="{81AEA7CD-0F53-43F6-B95E-D2718AAF2F15}"/>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4" name="Picture 33">
            <a:extLst>
              <a:ext uri="{FF2B5EF4-FFF2-40B4-BE49-F238E27FC236}">
                <a16:creationId xmlns:a16="http://schemas.microsoft.com/office/drawing/2014/main" id="{98F30AEA-773D-39CB-20D4-E29C85A3DB8D}"/>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1492555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enchmarkin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EF273EE-31E6-B796-4D7B-90BF029EEC7C}"/>
              </a:ext>
            </a:extLst>
          </p:cNvPr>
          <p:cNvSpPr/>
          <p:nvPr userDrawn="1"/>
        </p:nvSpPr>
        <p:spPr>
          <a:xfrm>
            <a:off x="0" y="406711"/>
            <a:ext cx="12191448" cy="45719"/>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itle 1">
            <a:extLst>
              <a:ext uri="{FF2B5EF4-FFF2-40B4-BE49-F238E27FC236}">
                <a16:creationId xmlns:a16="http://schemas.microsoft.com/office/drawing/2014/main" id="{334A475E-D4F4-4E78-8761-4779D313DF8A}"/>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endParaRPr lang="en-GB"/>
          </a:p>
        </p:txBody>
      </p:sp>
      <p:sp>
        <p:nvSpPr>
          <p:cNvPr id="20" name="Slide Number Placeholder 15">
            <a:extLst>
              <a:ext uri="{FF2B5EF4-FFF2-40B4-BE49-F238E27FC236}">
                <a16:creationId xmlns:a16="http://schemas.microsoft.com/office/drawing/2014/main" id="{EB34F11A-641C-42CB-9FB8-2A8F4656EA4B}"/>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a:t> </a:t>
            </a:r>
          </a:p>
        </p:txBody>
      </p:sp>
      <p:sp>
        <p:nvSpPr>
          <p:cNvPr id="3" name="Rectangle 2">
            <a:hlinkClick r:id="rId2" action="ppaction://hlinksldjump" tooltip="Benchmarking"/>
            <a:extLst>
              <a:ext uri="{FF2B5EF4-FFF2-40B4-BE49-F238E27FC236}">
                <a16:creationId xmlns:a16="http://schemas.microsoft.com/office/drawing/2014/main" id="{1E6607B2-C559-5053-3931-FD783934319B}"/>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7" name="Rectangle 6">
            <a:hlinkClick r:id="rId2" action="ppaction://hlinksldjump" tooltip="Headline results"/>
            <a:extLst>
              <a:ext uri="{FF2B5EF4-FFF2-40B4-BE49-F238E27FC236}">
                <a16:creationId xmlns:a16="http://schemas.microsoft.com/office/drawing/2014/main" id="{2637EE96-5842-6C79-8F1E-856723F4A52A}"/>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9" name="Rectangle 8">
            <a:extLst>
              <a:ext uri="{FF2B5EF4-FFF2-40B4-BE49-F238E27FC236}">
                <a16:creationId xmlns:a16="http://schemas.microsoft.com/office/drawing/2014/main" id="{98623F76-1443-1BD1-28B5-BC8805EA1CA6}"/>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180EAE19-4958-A4F2-AE7C-DFF951EA9C1F}"/>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11" name="TextBox 10">
            <a:extLst>
              <a:ext uri="{FF2B5EF4-FFF2-40B4-BE49-F238E27FC236}">
                <a16:creationId xmlns:a16="http://schemas.microsoft.com/office/drawing/2014/main" id="{CA885029-8395-9006-1DD6-88414088664D}"/>
              </a:ext>
            </a:extLst>
          </p:cNvPr>
          <p:cNvSpPr txBox="1"/>
          <p:nvPr userDrawn="1"/>
        </p:nvSpPr>
        <p:spPr>
          <a:xfrm>
            <a:off x="377527" y="-6870"/>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Background and methodology</a:t>
            </a:r>
          </a:p>
        </p:txBody>
      </p:sp>
      <p:sp>
        <p:nvSpPr>
          <p:cNvPr id="19" name="TextBox 18">
            <a:extLst>
              <a:ext uri="{FF2B5EF4-FFF2-40B4-BE49-F238E27FC236}">
                <a16:creationId xmlns:a16="http://schemas.microsoft.com/office/drawing/2014/main" id="{D2D7ABB3-6C23-976A-33C0-0881BD9A8598}"/>
              </a:ext>
            </a:extLst>
          </p:cNvPr>
          <p:cNvSpPr txBox="1"/>
          <p:nvPr userDrawn="1"/>
        </p:nvSpPr>
        <p:spPr>
          <a:xfrm>
            <a:off x="1933647" y="-9964"/>
            <a:ext cx="1617565" cy="435094"/>
          </a:xfrm>
          <a:prstGeom prst="rect">
            <a:avLst/>
          </a:prstGeom>
          <a:solidFill>
            <a:srgbClr val="6D276A"/>
          </a:solid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Scoring &amp; Benchmarking</a:t>
            </a:r>
          </a:p>
          <a:p>
            <a:pPr algn="ctr"/>
            <a:r>
              <a:rPr lang="en-US" sz="900" b="1">
                <a:solidFill>
                  <a:schemeClr val="bg1"/>
                </a:solidFill>
                <a:latin typeface="Arial" panose="020B0604020202020204" pitchFamily="34" charset="0"/>
                <a:cs typeface="Arial" panose="020B0604020202020204" pitchFamily="34" charset="0"/>
              </a:rPr>
              <a:t>AMHS and OPMHS</a:t>
            </a:r>
            <a:endParaRPr lang="en-GB" sz="900" b="1">
              <a:solidFill>
                <a:schemeClr val="bg1"/>
              </a:solidFill>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42044D54-4491-7F0B-74A4-D19C44EA4263}"/>
              </a:ext>
            </a:extLst>
          </p:cNvPr>
          <p:cNvSpPr txBox="1"/>
          <p:nvPr userDrawn="1"/>
        </p:nvSpPr>
        <p:spPr>
          <a:xfrm>
            <a:off x="3664085" y="-6870"/>
            <a:ext cx="1617565" cy="432000"/>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Change over time</a:t>
            </a:r>
          </a:p>
        </p:txBody>
      </p:sp>
      <p:sp>
        <p:nvSpPr>
          <p:cNvPr id="22" name="TextBox 21">
            <a:extLst>
              <a:ext uri="{FF2B5EF4-FFF2-40B4-BE49-F238E27FC236}">
                <a16:creationId xmlns:a16="http://schemas.microsoft.com/office/drawing/2014/main" id="{F6AC5A1B-C37F-78B5-C10A-93C96D5597A8}"/>
              </a:ext>
            </a:extLst>
          </p:cNvPr>
          <p:cNvSpPr txBox="1"/>
          <p:nvPr userDrawn="1"/>
        </p:nvSpPr>
        <p:spPr>
          <a:xfrm>
            <a:off x="5394524" y="-3264"/>
            <a:ext cx="1697005" cy="432000"/>
          </a:xfrm>
          <a:prstGeom prst="rect">
            <a:avLst/>
          </a:prstGeom>
          <a:no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Comparison to other trusts</a:t>
            </a:r>
          </a:p>
          <a:p>
            <a:pPr algn="ctr"/>
            <a:r>
              <a:rPr lang="en-GB" sz="900" b="1" dirty="0">
                <a:solidFill>
                  <a:schemeClr val="bg1"/>
                </a:solidFill>
                <a:latin typeface="Arial" panose="020B0604020202020204" pitchFamily="34" charset="0"/>
                <a:cs typeface="Arial" panose="020B0604020202020204" pitchFamily="34" charset="0"/>
              </a:rPr>
              <a:t>AMHS and OPMS</a:t>
            </a:r>
          </a:p>
        </p:txBody>
      </p:sp>
      <p:grpSp>
        <p:nvGrpSpPr>
          <p:cNvPr id="23" name="Group 22">
            <a:extLst>
              <a:ext uri="{FF2B5EF4-FFF2-40B4-BE49-F238E27FC236}">
                <a16:creationId xmlns:a16="http://schemas.microsoft.com/office/drawing/2014/main" id="{0A226907-343D-5CB8-8739-0F3EDA6C5F50}"/>
              </a:ext>
            </a:extLst>
          </p:cNvPr>
          <p:cNvGrpSpPr/>
          <p:nvPr userDrawn="1"/>
        </p:nvGrpSpPr>
        <p:grpSpPr>
          <a:xfrm>
            <a:off x="8948894" y="60079"/>
            <a:ext cx="3107187" cy="298411"/>
            <a:chOff x="8902714" y="60079"/>
            <a:chExt cx="3107187" cy="298411"/>
          </a:xfrm>
        </p:grpSpPr>
        <p:pic>
          <p:nvPicPr>
            <p:cNvPr id="24" name="Picture 23">
              <a:extLst>
                <a:ext uri="{FF2B5EF4-FFF2-40B4-BE49-F238E27FC236}">
                  <a16:creationId xmlns:a16="http://schemas.microsoft.com/office/drawing/2014/main" id="{7F8DCA65-D38B-4153-937A-E1550D134B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5" name="Picture 3" descr="NHS 10mm - RGB Blue">
              <a:extLst>
                <a:ext uri="{FF2B5EF4-FFF2-40B4-BE49-F238E27FC236}">
                  <a16:creationId xmlns:a16="http://schemas.microsoft.com/office/drawing/2014/main" id="{1643C5C4-4F1D-2F4F-1C72-B9EF55314C65}"/>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25">
            <a:extLst>
              <a:ext uri="{FF2B5EF4-FFF2-40B4-BE49-F238E27FC236}">
                <a16:creationId xmlns:a16="http://schemas.microsoft.com/office/drawing/2014/main" id="{210CAB71-0D8F-18F8-EB86-106A1E05889A}"/>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6916778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Change over time">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54BF083B-C206-484A-813F-BCDF20F73D79}"/>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endParaRPr lang="en-GB"/>
          </a:p>
        </p:txBody>
      </p:sp>
      <p:sp>
        <p:nvSpPr>
          <p:cNvPr id="20" name="Slide Number Placeholder 15">
            <a:extLst>
              <a:ext uri="{FF2B5EF4-FFF2-40B4-BE49-F238E27FC236}">
                <a16:creationId xmlns:a16="http://schemas.microsoft.com/office/drawing/2014/main" id="{E87D3193-D79D-4063-A590-6C8020F0105F}"/>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5" name="Rectangle 4">
            <a:hlinkClick r:id="rId2" action="ppaction://hlinksldjump" tooltip="Benchmarking"/>
            <a:extLst>
              <a:ext uri="{FF2B5EF4-FFF2-40B4-BE49-F238E27FC236}">
                <a16:creationId xmlns:a16="http://schemas.microsoft.com/office/drawing/2014/main" id="{22D0A7B0-CEC5-3A80-8B6B-3D2E75B2FE7B}"/>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9" name="Rectangle 8">
            <a:hlinkClick r:id="rId2" action="ppaction://hlinksldjump" tooltip="Headline results"/>
            <a:extLst>
              <a:ext uri="{FF2B5EF4-FFF2-40B4-BE49-F238E27FC236}">
                <a16:creationId xmlns:a16="http://schemas.microsoft.com/office/drawing/2014/main" id="{65774592-03B2-0B28-1511-B640C2CC36DC}"/>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10" name="Rectangle 9">
            <a:extLst>
              <a:ext uri="{FF2B5EF4-FFF2-40B4-BE49-F238E27FC236}">
                <a16:creationId xmlns:a16="http://schemas.microsoft.com/office/drawing/2014/main" id="{EF5B63FA-097D-1226-6CDC-B19D7B8BD1EB}"/>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570B5E50-FC95-D8AE-4C9B-E380FA2B2497}"/>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2386A0C1-22B1-DFF9-B603-897F45E3AA26}"/>
              </a:ext>
            </a:extLst>
          </p:cNvPr>
          <p:cNvSpPr txBox="1"/>
          <p:nvPr userDrawn="1"/>
        </p:nvSpPr>
        <p:spPr>
          <a:xfrm>
            <a:off x="5353929" y="-7288"/>
            <a:ext cx="1746835" cy="432000"/>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Comparison to other trusts</a:t>
            </a:r>
          </a:p>
          <a:p>
            <a:pPr algn="ctr"/>
            <a:r>
              <a:rPr lang="en-US" sz="900" b="1">
                <a:solidFill>
                  <a:schemeClr val="bg1"/>
                </a:solidFill>
                <a:latin typeface="Arial" panose="020B0604020202020204" pitchFamily="34" charset="0"/>
                <a:cs typeface="Arial" panose="020B0604020202020204" pitchFamily="34" charset="0"/>
              </a:rPr>
              <a:t>AMHS and OPMHS</a:t>
            </a:r>
          </a:p>
        </p:txBody>
      </p:sp>
      <p:sp>
        <p:nvSpPr>
          <p:cNvPr id="17" name="TextBox 16">
            <a:extLst>
              <a:ext uri="{FF2B5EF4-FFF2-40B4-BE49-F238E27FC236}">
                <a16:creationId xmlns:a16="http://schemas.microsoft.com/office/drawing/2014/main" id="{1B657512-42B6-5242-8C17-AAF8212832F4}"/>
              </a:ext>
            </a:extLst>
          </p:cNvPr>
          <p:cNvSpPr txBox="1"/>
          <p:nvPr userDrawn="1"/>
        </p:nvSpPr>
        <p:spPr>
          <a:xfrm>
            <a:off x="3629245" y="-7288"/>
            <a:ext cx="1617565" cy="432000"/>
          </a:xfrm>
          <a:prstGeom prst="rect">
            <a:avLst/>
          </a:prstGeom>
          <a:solidFill>
            <a:srgbClr val="6D276A"/>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Change over time</a:t>
            </a:r>
          </a:p>
        </p:txBody>
      </p:sp>
      <p:sp>
        <p:nvSpPr>
          <p:cNvPr id="15" name="TextBox 14">
            <a:extLst>
              <a:ext uri="{FF2B5EF4-FFF2-40B4-BE49-F238E27FC236}">
                <a16:creationId xmlns:a16="http://schemas.microsoft.com/office/drawing/2014/main" id="{72CD4772-E9E6-1FA0-28B5-826DFB54E023}"/>
              </a:ext>
            </a:extLst>
          </p:cNvPr>
          <p:cNvSpPr txBox="1"/>
          <p:nvPr userDrawn="1"/>
        </p:nvSpPr>
        <p:spPr>
          <a:xfrm>
            <a:off x="1942882" y="-9964"/>
            <a:ext cx="1617565" cy="435094"/>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Scoring &amp; Benchmarking</a:t>
            </a:r>
          </a:p>
          <a:p>
            <a:pPr algn="ctr"/>
            <a:r>
              <a:rPr lang="en-US" sz="900" b="1">
                <a:solidFill>
                  <a:schemeClr val="bg1"/>
                </a:solidFill>
                <a:latin typeface="Arial" panose="020B0604020202020204" pitchFamily="34" charset="0"/>
                <a:cs typeface="Arial" panose="020B0604020202020204" pitchFamily="34" charset="0"/>
              </a:rPr>
              <a:t>AMHS and OPMHS</a:t>
            </a:r>
            <a:endParaRPr lang="en-GB" sz="900" b="1">
              <a:solidFill>
                <a:schemeClr val="bg1"/>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9D9E22D7-185D-32DB-747F-C2354098D8A0}"/>
              </a:ext>
            </a:extLst>
          </p:cNvPr>
          <p:cNvSpPr txBox="1"/>
          <p:nvPr userDrawn="1"/>
        </p:nvSpPr>
        <p:spPr>
          <a:xfrm>
            <a:off x="410959" y="-5812"/>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Background and methodology</a:t>
            </a:r>
          </a:p>
        </p:txBody>
      </p:sp>
      <p:grpSp>
        <p:nvGrpSpPr>
          <p:cNvPr id="19" name="Group 18">
            <a:extLst>
              <a:ext uri="{FF2B5EF4-FFF2-40B4-BE49-F238E27FC236}">
                <a16:creationId xmlns:a16="http://schemas.microsoft.com/office/drawing/2014/main" id="{BB4D0F4E-EA05-1E40-87E0-D04B8F1EEB63}"/>
              </a:ext>
            </a:extLst>
          </p:cNvPr>
          <p:cNvGrpSpPr/>
          <p:nvPr userDrawn="1"/>
        </p:nvGrpSpPr>
        <p:grpSpPr>
          <a:xfrm>
            <a:off x="9002521" y="60079"/>
            <a:ext cx="3053560" cy="298411"/>
            <a:chOff x="8902714" y="60079"/>
            <a:chExt cx="3107187" cy="298411"/>
          </a:xfrm>
        </p:grpSpPr>
        <p:pic>
          <p:nvPicPr>
            <p:cNvPr id="21" name="Picture 20">
              <a:extLst>
                <a:ext uri="{FF2B5EF4-FFF2-40B4-BE49-F238E27FC236}">
                  <a16:creationId xmlns:a16="http://schemas.microsoft.com/office/drawing/2014/main" id="{52CFE79A-6D0C-7C5B-169A-61211BCC07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2" name="Picture 3" descr="NHS 10mm - RGB Blue">
              <a:extLst>
                <a:ext uri="{FF2B5EF4-FFF2-40B4-BE49-F238E27FC236}">
                  <a16:creationId xmlns:a16="http://schemas.microsoft.com/office/drawing/2014/main" id="{D1A8990C-2BB6-034F-0C8F-DBE5928046CB}"/>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3" name="Picture 22">
            <a:extLst>
              <a:ext uri="{FF2B5EF4-FFF2-40B4-BE49-F238E27FC236}">
                <a16:creationId xmlns:a16="http://schemas.microsoft.com/office/drawing/2014/main" id="{C3F55F50-3266-9FC0-EEDE-E4FBB81EA31E}"/>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7049023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9B9D17-925C-4E04-BD0C-ACF69D8BA2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F41C294-D188-4593-9745-6CAAF92B0892}"/>
              </a:ext>
            </a:extLst>
          </p:cNvPr>
          <p:cNvSpPr>
            <a:spLocks noGrp="1"/>
          </p:cNvSpPr>
          <p:nvPr>
            <p:ph type="body" idx="1"/>
          </p:nvPr>
        </p:nvSpPr>
        <p:spPr>
          <a:xfrm>
            <a:off x="838200" y="1847850"/>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Slide Number Placeholder 15">
            <a:extLst>
              <a:ext uri="{FF2B5EF4-FFF2-40B4-BE49-F238E27FC236}">
                <a16:creationId xmlns:a16="http://schemas.microsoft.com/office/drawing/2014/main" id="{62D97E37-D3B0-436C-BD54-C977A3FAC80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10" name="organisation_info">
            <a:extLst>
              <a:ext uri="{FF2B5EF4-FFF2-40B4-BE49-F238E27FC236}">
                <a16:creationId xmlns:a16="http://schemas.microsoft.com/office/drawing/2014/main" id="{3780D6B6-FA2C-484D-92E8-7BCBE8A731B8}"/>
              </a:ext>
            </a:extLst>
          </p:cNvPr>
          <p:cNvSpPr txBox="1">
            <a:spLocks/>
          </p:cNvSpPr>
          <p:nvPr userDrawn="1"/>
        </p:nvSpPr>
        <p:spPr>
          <a:xfrm>
            <a:off x="741600" y="6551318"/>
            <a:ext cx="481221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tx1">
                    <a:lumMod val="75000"/>
                    <a:lumOff val="25000"/>
                  </a:schemeClr>
                </a:solidFill>
                <a:latin typeface="Arial" panose="020B0604020202020204" pitchFamily="34" charset="0"/>
                <a:cs typeface="Arial" panose="020B0604020202020204" pitchFamily="34" charset="0"/>
              </a:rPr>
              <a:t>Community Mental Health Survey 2025 </a:t>
            </a:r>
            <a:r>
              <a:rPr lang="en-GB" sz="800">
                <a:solidFill>
                  <a:schemeClr val="tx1">
                    <a:lumMod val="75000"/>
                    <a:lumOff val="25000"/>
                  </a:schemeClr>
                </a:solidFill>
                <a:latin typeface="Arial" panose="020B0604020202020204" pitchFamily="34" charset="0"/>
                <a:cs typeface="Arial" panose="020B0604020202020204" pitchFamily="34" charset="0"/>
              </a:rPr>
              <a:t>| RXV | Greater Manchester Mental Health NHS Foundation Trust</a:t>
            </a:r>
            <a:endParaRPr lang="en-US" sz="8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8116284"/>
      </p:ext>
    </p:extLst>
  </p:cSld>
  <p:clrMap bg1="lt1" tx1="dk1" bg2="lt2" tx2="dk2" accent1="accent1" accent2="accent2" accent3="accent3" accent4="accent4" accent5="accent5" accent6="accent6" hlink="hlink" folHlink="folHlink"/>
  <p:sldLayoutIdLst>
    <p:sldLayoutId id="2147483769" r:id="rId1"/>
    <p:sldLayoutId id="2147483788" r:id="rId2"/>
    <p:sldLayoutId id="2147483789" r:id="rId3"/>
    <p:sldLayoutId id="2147483790" r:id="rId4"/>
    <p:sldLayoutId id="2147483774" r:id="rId5"/>
    <p:sldLayoutId id="2147483649" r:id="rId6"/>
    <p:sldLayoutId id="2147483770" r:id="rId7"/>
    <p:sldLayoutId id="2147483771" r:id="rId8"/>
    <p:sldLayoutId id="2147483775" r:id="rId9"/>
    <p:sldLayoutId id="2147483773"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D8D02E9-BC29-5545-2397-3DEB3BCDC3A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5F00D9B-62DF-D60B-5907-F8B1BA37A71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6F1132C-52DB-CC44-9255-A7DC05BAB5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1C4608D-042F-45B7-8807-5AE945C0EC9A}" type="datetimeFigureOut">
              <a:rPr lang="en-GB" smtClean="0"/>
              <a:t>19/03/2026</a:t>
            </a:fld>
            <a:endParaRPr lang="en-GB"/>
          </a:p>
        </p:txBody>
      </p:sp>
      <p:sp>
        <p:nvSpPr>
          <p:cNvPr id="5" name="Footer Placeholder 4">
            <a:extLst>
              <a:ext uri="{FF2B5EF4-FFF2-40B4-BE49-F238E27FC236}">
                <a16:creationId xmlns:a16="http://schemas.microsoft.com/office/drawing/2014/main" id="{227B3F09-872E-288D-E6C1-92110B5E637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092E7E8A-E3C5-F7CA-C66A-19232C73E35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9E7D45E-66DA-45CF-BE70-DAA70AABF287}" type="slidenum">
              <a:rPr lang="en-GB" smtClean="0"/>
              <a:t>‹#›</a:t>
            </a:fld>
            <a:endParaRPr lang="en-GB"/>
          </a:p>
        </p:txBody>
      </p:sp>
    </p:spTree>
    <p:extLst>
      <p:ext uri="{BB962C8B-B14F-4D97-AF65-F5344CB8AC3E}">
        <p14:creationId xmlns:p14="http://schemas.microsoft.com/office/powerpoint/2010/main" val="1218003178"/>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nhssurveys.org/surveys/survey/05-community-mental-health/year/2025/"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 Target="slide6.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2" Type="http://schemas.openxmlformats.org/officeDocument/2006/relationships/hyperlink" Target="https://nhssurveys.org/surveys/survey/05-community-mental-health/" TargetMode="Externa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8.xml"/><Relationship Id="rId5" Type="http://schemas.openxmlformats.org/officeDocument/2006/relationships/chart" Target="../charts/chart7.xml"/><Relationship Id="rId4" Type="http://schemas.openxmlformats.org/officeDocument/2006/relationships/chart" Target="../charts/chart6.xml"/></Relationships>
</file>

<file path=ppt/slides/_rels/slide19.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chart" Target="../charts/chart8.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8" Type="http://schemas.openxmlformats.org/officeDocument/2006/relationships/slide" Target="slide46.xml"/><Relationship Id="rId13" Type="http://schemas.openxmlformats.org/officeDocument/2006/relationships/slide" Target="slide11.xml"/><Relationship Id="rId18" Type="http://schemas.openxmlformats.org/officeDocument/2006/relationships/slide" Target="slide3.xml"/><Relationship Id="rId3" Type="http://schemas.openxmlformats.org/officeDocument/2006/relationships/slide" Target="slide88.xml"/><Relationship Id="rId7" Type="http://schemas.openxmlformats.org/officeDocument/2006/relationships/slide" Target="slide47.xml"/><Relationship Id="rId12" Type="http://schemas.openxmlformats.org/officeDocument/2006/relationships/slide" Target="slide13.xml"/><Relationship Id="rId17" Type="http://schemas.openxmlformats.org/officeDocument/2006/relationships/slide" Target="slide4.xml"/><Relationship Id="rId2" Type="http://schemas.openxmlformats.org/officeDocument/2006/relationships/notesSlide" Target="../notesSlides/notesSlide2.xml"/><Relationship Id="rId16" Type="http://schemas.openxmlformats.org/officeDocument/2006/relationships/slide" Target="slide6.xml"/><Relationship Id="rId1" Type="http://schemas.openxmlformats.org/officeDocument/2006/relationships/slideLayout" Target="../slideLayouts/slideLayout5.xml"/><Relationship Id="rId6" Type="http://schemas.openxmlformats.org/officeDocument/2006/relationships/slide" Target="slide64.xml"/><Relationship Id="rId11" Type="http://schemas.openxmlformats.org/officeDocument/2006/relationships/slide" Target="slide14.xml"/><Relationship Id="rId5" Type="http://schemas.openxmlformats.org/officeDocument/2006/relationships/slide" Target="slide80.xml"/><Relationship Id="rId15" Type="http://schemas.openxmlformats.org/officeDocument/2006/relationships/slide" Target="slide7.xml"/><Relationship Id="rId10" Type="http://schemas.openxmlformats.org/officeDocument/2006/relationships/slide" Target="slide43.xml"/><Relationship Id="rId19" Type="http://schemas.openxmlformats.org/officeDocument/2006/relationships/slide" Target="slide10.xml"/><Relationship Id="rId4" Type="http://schemas.openxmlformats.org/officeDocument/2006/relationships/slide" Target="slide81.xml"/><Relationship Id="rId9" Type="http://schemas.openxmlformats.org/officeDocument/2006/relationships/slide" Target="slide45.xml"/><Relationship Id="rId14" Type="http://schemas.openxmlformats.org/officeDocument/2006/relationships/slide" Target="slide9.xml"/></Relationships>
</file>

<file path=ppt/slides/_rels/slide20.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chart" Target="../charts/chart11.xml"/><Relationship Id="rId1" Type="http://schemas.openxmlformats.org/officeDocument/2006/relationships/slideLayout" Target="../slideLayouts/slideLayout8.xml"/><Relationship Id="rId5" Type="http://schemas.openxmlformats.org/officeDocument/2006/relationships/chart" Target="../charts/chart14.xml"/><Relationship Id="rId4" Type="http://schemas.openxmlformats.org/officeDocument/2006/relationships/chart" Target="../charts/chart13.xml"/></Relationships>
</file>

<file path=ppt/slides/_rels/slide22.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chart" Target="../charts/chart16.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chart" Target="../charts/chart17.xml"/><Relationship Id="rId1" Type="http://schemas.openxmlformats.org/officeDocument/2006/relationships/slideLayout" Target="../slideLayouts/slideLayout8.xml"/><Relationship Id="rId5" Type="http://schemas.openxmlformats.org/officeDocument/2006/relationships/chart" Target="../charts/chart20.xml"/><Relationship Id="rId4" Type="http://schemas.openxmlformats.org/officeDocument/2006/relationships/chart" Target="../charts/chart19.xml"/></Relationships>
</file>

<file path=ppt/slides/_rels/slide25.xml.rels><?xml version="1.0" encoding="UTF-8" standalone="yes"?>
<Relationships xmlns="http://schemas.openxmlformats.org/package/2006/relationships"><Relationship Id="rId2" Type="http://schemas.openxmlformats.org/officeDocument/2006/relationships/chart" Target="../charts/chart21.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chart" Target="../charts/chart22.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chart" Target="../charts/chart23.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chart" Target="../charts/chart24.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chart" Target="../charts/chart25.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chart" Target="../charts/chart27.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chart" Target="../charts/chart29.xml"/><Relationship Id="rId2" Type="http://schemas.openxmlformats.org/officeDocument/2006/relationships/chart" Target="../charts/chart28.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chart" Target="../charts/chart30.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chart" Target="../charts/chart32.xml"/><Relationship Id="rId2" Type="http://schemas.openxmlformats.org/officeDocument/2006/relationships/chart" Target="../charts/chart31.xml"/><Relationship Id="rId1" Type="http://schemas.openxmlformats.org/officeDocument/2006/relationships/slideLayout" Target="../slideLayouts/slideLayout8.xml"/><Relationship Id="rId5" Type="http://schemas.openxmlformats.org/officeDocument/2006/relationships/chart" Target="../charts/chart34.xml"/><Relationship Id="rId4" Type="http://schemas.openxmlformats.org/officeDocument/2006/relationships/chart" Target="../charts/chart33.xml"/></Relationships>
</file>

<file path=ppt/slides/_rels/slide34.xml.rels><?xml version="1.0" encoding="UTF-8" standalone="yes"?>
<Relationships xmlns="http://schemas.openxmlformats.org/package/2006/relationships"><Relationship Id="rId2" Type="http://schemas.openxmlformats.org/officeDocument/2006/relationships/chart" Target="../charts/chart35.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chart" Target="../charts/chart36.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chart" Target="../charts/chart38.xml"/><Relationship Id="rId2" Type="http://schemas.openxmlformats.org/officeDocument/2006/relationships/chart" Target="../charts/chart37.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chart" Target="../charts/chart39.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chart" Target="../charts/chart41.xml"/><Relationship Id="rId2" Type="http://schemas.openxmlformats.org/officeDocument/2006/relationships/chart" Target="../charts/chart40.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chart" Target="../charts/chart42.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hyperlink" Target="https://nhssurveys.org/wp-content/surveys/05-community-mental-health/03-instructions-guidance/2025/Sampling%20Instructions.docx" TargetMode="External"/><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chart" Target="../charts/chart43.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chart" Target="../charts/chart44.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chart" Target="../charts/chart45.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chart" Target="../charts/chart46.xml"/><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chart" Target="../charts/chart47.xml"/></Relationships>
</file>

<file path=ppt/slides/_rels/slide49.xml.rels><?xml version="1.0" encoding="UTF-8" standalone="yes"?>
<Relationships xmlns="http://schemas.openxmlformats.org/package/2006/relationships"><Relationship Id="rId3" Type="http://schemas.openxmlformats.org/officeDocument/2006/relationships/chart" Target="../charts/chart48.xml"/><Relationship Id="rId2" Type="http://schemas.openxmlformats.org/officeDocument/2006/relationships/notesSlide" Target="../notesSlides/notesSlide14.xml"/><Relationship Id="rId1" Type="http://schemas.openxmlformats.org/officeDocument/2006/relationships/slideLayout" Target="../slideLayouts/slideLayout9.xml"/><Relationship Id="rId4" Type="http://schemas.openxmlformats.org/officeDocument/2006/relationships/chart" Target="../charts/chart49.xml"/></Relationships>
</file>

<file path=ppt/slides/_rels/slide5.xml.rels><?xml version="1.0" encoding="UTF-8" standalone="yes"?>
<Relationships xmlns="http://schemas.openxmlformats.org/package/2006/relationships"><Relationship Id="rId3" Type="http://schemas.openxmlformats.org/officeDocument/2006/relationships/hyperlink" Target="https://nhssurveys.org/surveys/survey/05-community-mental-health/" TargetMode="External"/><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hyperlink" Target="https://www.cqc.org.uk/publications/surveys/surveys" TargetMode="External"/><Relationship Id="rId4" Type="http://schemas.openxmlformats.org/officeDocument/2006/relationships/hyperlink" Target="https://nhssurveys.org/" TargetMode="External"/></Relationships>
</file>

<file path=ppt/slides/_rels/slide50.xml.rels><?xml version="1.0" encoding="UTF-8" standalone="yes"?>
<Relationships xmlns="http://schemas.openxmlformats.org/package/2006/relationships"><Relationship Id="rId3" Type="http://schemas.openxmlformats.org/officeDocument/2006/relationships/chart" Target="../charts/chart50.xml"/><Relationship Id="rId2" Type="http://schemas.openxmlformats.org/officeDocument/2006/relationships/notesSlide" Target="../notesSlides/notesSlide15.xml"/><Relationship Id="rId1" Type="http://schemas.openxmlformats.org/officeDocument/2006/relationships/slideLayout" Target="../slideLayouts/slideLayout9.xml"/><Relationship Id="rId4" Type="http://schemas.openxmlformats.org/officeDocument/2006/relationships/chart" Target="../charts/chart51.xml"/></Relationships>
</file>

<file path=ppt/slides/_rels/slide51.xml.rels><?xml version="1.0" encoding="UTF-8" standalone="yes"?>
<Relationships xmlns="http://schemas.openxmlformats.org/package/2006/relationships"><Relationship Id="rId3" Type="http://schemas.openxmlformats.org/officeDocument/2006/relationships/chart" Target="../charts/chart52.xml"/><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3" Type="http://schemas.openxmlformats.org/officeDocument/2006/relationships/chart" Target="../charts/chart53.xml"/><Relationship Id="rId2" Type="http://schemas.openxmlformats.org/officeDocument/2006/relationships/notesSlide" Target="../notesSlides/notesSlide17.xml"/><Relationship Id="rId1" Type="http://schemas.openxmlformats.org/officeDocument/2006/relationships/slideLayout" Target="../slideLayouts/slideLayout9.xml"/><Relationship Id="rId4" Type="http://schemas.openxmlformats.org/officeDocument/2006/relationships/chart" Target="../charts/chart54.xml"/></Relationships>
</file>

<file path=ppt/slides/_rels/slide53.xml.rels><?xml version="1.0" encoding="UTF-8" standalone="yes"?>
<Relationships xmlns="http://schemas.openxmlformats.org/package/2006/relationships"><Relationship Id="rId3" Type="http://schemas.openxmlformats.org/officeDocument/2006/relationships/chart" Target="../charts/chart55.xml"/><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3" Type="http://schemas.openxmlformats.org/officeDocument/2006/relationships/chart" Target="../charts/chart56.xml"/><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3" Type="http://schemas.openxmlformats.org/officeDocument/2006/relationships/chart" Target="../charts/chart57.xml"/><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3" Type="http://schemas.openxmlformats.org/officeDocument/2006/relationships/chart" Target="../charts/chart58.xml"/><Relationship Id="rId2" Type="http://schemas.openxmlformats.org/officeDocument/2006/relationships/notesSlide" Target="../notesSlides/notesSlide22.xml"/><Relationship Id="rId1" Type="http://schemas.openxmlformats.org/officeDocument/2006/relationships/slideLayout" Target="../slideLayouts/slideLayout9.xml"/><Relationship Id="rId4" Type="http://schemas.openxmlformats.org/officeDocument/2006/relationships/chart" Target="../charts/chart59.xml"/></Relationships>
</file>

<file path=ppt/slides/_rels/slide59.xml.rels><?xml version="1.0" encoding="UTF-8" standalone="yes"?>
<Relationships xmlns="http://schemas.openxmlformats.org/package/2006/relationships"><Relationship Id="rId3" Type="http://schemas.openxmlformats.org/officeDocument/2006/relationships/chart" Target="../charts/chart60.xml"/><Relationship Id="rId2" Type="http://schemas.openxmlformats.org/officeDocument/2006/relationships/notesSlide" Target="../notesSlides/notesSlide23.xml"/><Relationship Id="rId1" Type="http://schemas.openxmlformats.org/officeDocument/2006/relationships/slideLayout" Target="../slideLayouts/slideLayout9.xml"/><Relationship Id="rId4" Type="http://schemas.openxmlformats.org/officeDocument/2006/relationships/chart" Target="../charts/chart61.xml"/></Relationships>
</file>

<file path=ppt/slides/_rels/slide6.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slide" Target="slide10.xml"/><Relationship Id="rId4" Type="http://schemas.openxmlformats.org/officeDocument/2006/relationships/hyperlink" Target="https://nhssurveys.org/surveys/survey/05-community-mental-health/year/2025/" TargetMode="External"/></Relationships>
</file>

<file path=ppt/slides/_rels/slide60.xml.rels><?xml version="1.0" encoding="UTF-8" standalone="yes"?>
<Relationships xmlns="http://schemas.openxmlformats.org/package/2006/relationships"><Relationship Id="rId3" Type="http://schemas.openxmlformats.org/officeDocument/2006/relationships/chart" Target="../charts/chart62.xml"/><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3" Type="http://schemas.openxmlformats.org/officeDocument/2006/relationships/chart" Target="../charts/chart63.xml"/><Relationship Id="rId2" Type="http://schemas.openxmlformats.org/officeDocument/2006/relationships/notesSlide" Target="../notesSlides/notesSlide25.xml"/><Relationship Id="rId1" Type="http://schemas.openxmlformats.org/officeDocument/2006/relationships/slideLayout" Target="../slideLayouts/slideLayout9.xml"/><Relationship Id="rId4" Type="http://schemas.openxmlformats.org/officeDocument/2006/relationships/chart" Target="../charts/chart64.xml"/></Relationships>
</file>

<file path=ppt/slides/_rels/slide62.xml.rels><?xml version="1.0" encoding="UTF-8" standalone="yes"?>
<Relationships xmlns="http://schemas.openxmlformats.org/package/2006/relationships"><Relationship Id="rId3" Type="http://schemas.openxmlformats.org/officeDocument/2006/relationships/chart" Target="../charts/chart65.xml"/><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63.xml.rels><?xml version="1.0" encoding="UTF-8" standalone="yes"?>
<Relationships xmlns="http://schemas.openxmlformats.org/package/2006/relationships"><Relationship Id="rId3" Type="http://schemas.openxmlformats.org/officeDocument/2006/relationships/chart" Target="../charts/chart66.xml"/><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6.xml.rels><?xml version="1.0" encoding="UTF-8" standalone="yes"?>
<Relationships xmlns="http://schemas.openxmlformats.org/package/2006/relationships"><Relationship Id="rId3" Type="http://schemas.openxmlformats.org/officeDocument/2006/relationships/chart" Target="../charts/chart68.xml"/><Relationship Id="rId2" Type="http://schemas.openxmlformats.org/officeDocument/2006/relationships/chart" Target="../charts/chart67.xml"/><Relationship Id="rId1" Type="http://schemas.openxmlformats.org/officeDocument/2006/relationships/slideLayout" Target="../slideLayouts/slideLayout9.xml"/></Relationships>
</file>

<file path=ppt/slides/_rels/slide67.xml.rels><?xml version="1.0" encoding="UTF-8" standalone="yes"?>
<Relationships xmlns="http://schemas.openxmlformats.org/package/2006/relationships"><Relationship Id="rId3" Type="http://schemas.openxmlformats.org/officeDocument/2006/relationships/chart" Target="../charts/chart70.xml"/><Relationship Id="rId2" Type="http://schemas.openxmlformats.org/officeDocument/2006/relationships/chart" Target="../charts/chart69.xml"/><Relationship Id="rId1" Type="http://schemas.openxmlformats.org/officeDocument/2006/relationships/slideLayout" Target="../slideLayouts/slideLayout9.xml"/></Relationships>
</file>

<file path=ppt/slides/_rels/slide68.xml.rels><?xml version="1.0" encoding="UTF-8" standalone="yes"?>
<Relationships xmlns="http://schemas.openxmlformats.org/package/2006/relationships"><Relationship Id="rId2" Type="http://schemas.openxmlformats.org/officeDocument/2006/relationships/chart" Target="../charts/chart71.xml"/><Relationship Id="rId1" Type="http://schemas.openxmlformats.org/officeDocument/2006/relationships/slideLayout" Target="../slideLayouts/slideLayout9.xml"/></Relationships>
</file>

<file path=ppt/slides/_rels/slide69.xml.rels><?xml version="1.0" encoding="UTF-8" standalone="yes"?>
<Relationships xmlns="http://schemas.openxmlformats.org/package/2006/relationships"><Relationship Id="rId2" Type="http://schemas.openxmlformats.org/officeDocument/2006/relationships/chart" Target="../charts/chart72.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chart" Target="../charts/chart73.xml"/><Relationship Id="rId1" Type="http://schemas.openxmlformats.org/officeDocument/2006/relationships/slideLayout" Target="../slideLayouts/slideLayout9.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4.xml.rels><?xml version="1.0" encoding="UTF-8" standalone="yes"?>
<Relationships xmlns="http://schemas.openxmlformats.org/package/2006/relationships"><Relationship Id="rId2" Type="http://schemas.openxmlformats.org/officeDocument/2006/relationships/chart" Target="../charts/chart74.xml"/><Relationship Id="rId1" Type="http://schemas.openxmlformats.org/officeDocument/2006/relationships/slideLayout" Target="../slideLayouts/slideLayout9.xml"/></Relationships>
</file>

<file path=ppt/slides/_rels/slide75.xml.rels><?xml version="1.0" encoding="UTF-8" standalone="yes"?>
<Relationships xmlns="http://schemas.openxmlformats.org/package/2006/relationships"><Relationship Id="rId2" Type="http://schemas.openxmlformats.org/officeDocument/2006/relationships/chart" Target="../charts/chart75.xml"/><Relationship Id="rId1" Type="http://schemas.openxmlformats.org/officeDocument/2006/relationships/slideLayout" Target="../slideLayouts/slideLayout9.xml"/></Relationships>
</file>

<file path=ppt/slides/_rels/slide76.xml.rels><?xml version="1.0" encoding="UTF-8" standalone="yes"?>
<Relationships xmlns="http://schemas.openxmlformats.org/package/2006/relationships"><Relationship Id="rId2" Type="http://schemas.openxmlformats.org/officeDocument/2006/relationships/chart" Target="../charts/chart76.xml"/><Relationship Id="rId1" Type="http://schemas.openxmlformats.org/officeDocument/2006/relationships/slideLayout" Target="../slideLayouts/slideLayout9.xml"/></Relationships>
</file>

<file path=ppt/slides/_rels/slide77.xml.rels><?xml version="1.0" encoding="UTF-8" standalone="yes"?>
<Relationships xmlns="http://schemas.openxmlformats.org/package/2006/relationships"><Relationship Id="rId3" Type="http://schemas.openxmlformats.org/officeDocument/2006/relationships/chart" Target="../charts/chart78.xml"/><Relationship Id="rId2" Type="http://schemas.openxmlformats.org/officeDocument/2006/relationships/chart" Target="../charts/chart77.xml"/><Relationship Id="rId1" Type="http://schemas.openxmlformats.org/officeDocument/2006/relationships/slideLayout" Target="../slideLayouts/slideLayout9.xml"/></Relationships>
</file>

<file path=ppt/slides/_rels/slide78.xml.rels><?xml version="1.0" encoding="UTF-8" standalone="yes"?>
<Relationships xmlns="http://schemas.openxmlformats.org/package/2006/relationships"><Relationship Id="rId2" Type="http://schemas.openxmlformats.org/officeDocument/2006/relationships/chart" Target="../charts/chart79.xml"/><Relationship Id="rId1" Type="http://schemas.openxmlformats.org/officeDocument/2006/relationships/slideLayout" Target="../slideLayouts/slideLayout9.xml"/></Relationships>
</file>

<file path=ppt/slides/_rels/slide79.xml.rels><?xml version="1.0" encoding="UTF-8" standalone="yes"?>
<Relationships xmlns="http://schemas.openxmlformats.org/package/2006/relationships"><Relationship Id="rId2" Type="http://schemas.openxmlformats.org/officeDocument/2006/relationships/chart" Target="../charts/chart80.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8" Type="http://schemas.openxmlformats.org/officeDocument/2006/relationships/hyperlink" Target="https://www.cqc.org.uk/what-we-do/how-we-use-information/using-data-monitor-services" TargetMode="External"/><Relationship Id="rId3" Type="http://schemas.openxmlformats.org/officeDocument/2006/relationships/slide" Target="slide14.xml"/><Relationship Id="rId7" Type="http://schemas.openxmlformats.org/officeDocument/2006/relationships/hyperlink" Target="http://www.cqc.org.uk/content/surveys" TargetMode="External"/><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hyperlink" Target="https://nhssurveys.org/surveys/survey/05-community-mental-health/year/2025/" TargetMode="External"/><Relationship Id="rId5" Type="http://schemas.openxmlformats.org/officeDocument/2006/relationships/hyperlink" Target="http://www.cqc.org.uk/cmhsurvey" TargetMode="External"/><Relationship Id="rId4" Type="http://schemas.openxmlformats.org/officeDocument/2006/relationships/slide" Target="slide11.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0.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0.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0.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0.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0.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0.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0.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0.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95711CA-64CD-45ED-9FAA-19F89C796FF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a:t>
            </a:fld>
            <a:r>
              <a:rPr lang="en-GB" sz="900" b="1">
                <a:solidFill>
                  <a:schemeClr val="bg1"/>
                </a:solidFill>
                <a:latin typeface="Arial" panose="020B0604020202020204" pitchFamily="34" charset="0"/>
                <a:cs typeface="Arial" panose="020B0604020202020204" pitchFamily="34" charset="0"/>
              </a:rPr>
              <a:t>  </a:t>
            </a:r>
          </a:p>
        </p:txBody>
      </p:sp>
      <p:sp>
        <p:nvSpPr>
          <p:cNvPr id="4" name="title">
            <a:extLst>
              <a:ext uri="{FF2B5EF4-FFF2-40B4-BE49-F238E27FC236}">
                <a16:creationId xmlns:a16="http://schemas.microsoft.com/office/drawing/2014/main" id="{B26441FC-4139-8166-9EC0-822DD8CCACF4}"/>
              </a:ext>
              <a:ext uri="{C183D7F6-B498-43B3-948B-1728B52AA6E4}">
                <adec:decorative xmlns:adec="http://schemas.microsoft.com/office/drawing/2017/decorative" val="0"/>
              </a:ext>
            </a:extLst>
          </p:cNvPr>
          <p:cNvSpPr>
            <a:spLocks noGrp="1"/>
          </p:cNvSpPr>
          <p:nvPr>
            <p:ph type="title"/>
          </p:nvPr>
        </p:nvSpPr>
        <p:spPr>
          <a:xfrm>
            <a:off x="628769" y="4209133"/>
            <a:ext cx="6529843" cy="886397"/>
          </a:xfrm>
        </p:spPr>
        <p:txBody>
          <a:bodyPr/>
          <a:lstStyle/>
          <a:p>
            <a:r>
              <a:rPr lang="en-GB" sz="3200">
                <a:latin typeface="Arial" panose="020B0604020202020204" pitchFamily="34" charset="0"/>
                <a:cs typeface="Arial" panose="020B0604020202020204" pitchFamily="34" charset="0"/>
              </a:rPr>
              <a:t>Greater Manchester Mental Health NHS Foundation Trust</a:t>
            </a:r>
          </a:p>
        </p:txBody>
      </p:sp>
      <p:sp>
        <p:nvSpPr>
          <p:cNvPr id="6" name="Title 4" descr="&#10;">
            <a:extLst>
              <a:ext uri="{FF2B5EF4-FFF2-40B4-BE49-F238E27FC236}">
                <a16:creationId xmlns:a16="http://schemas.microsoft.com/office/drawing/2014/main" id="{240CE9F3-DCAD-33D8-BAF3-BC55056EBF50}"/>
              </a:ext>
            </a:extLst>
          </p:cNvPr>
          <p:cNvSpPr txBox="1">
            <a:spLocks/>
          </p:cNvSpPr>
          <p:nvPr/>
        </p:nvSpPr>
        <p:spPr>
          <a:xfrm>
            <a:off x="581331" y="2383252"/>
            <a:ext cx="10971214" cy="166199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r>
              <a:rPr lang="en-US" sz="4000" dirty="0"/>
              <a:t>Community Mental Health Survey</a:t>
            </a:r>
            <a:br>
              <a:rPr lang="en-GB" sz="4000" dirty="0"/>
            </a:br>
            <a:r>
              <a:rPr lang="en-GB" sz="4000" dirty="0"/>
              <a:t>Assessment Service Groups (ASG)</a:t>
            </a:r>
          </a:p>
          <a:p>
            <a:r>
              <a:rPr lang="en-GB" sz="4000" dirty="0"/>
              <a:t>Benchmark Report 2025</a:t>
            </a:r>
            <a:endParaRPr lang="en-GB" sz="4000" dirty="0">
              <a:latin typeface="+mn-lt"/>
            </a:endParaRPr>
          </a:p>
        </p:txBody>
      </p:sp>
    </p:spTree>
    <p:extLst>
      <p:ext uri="{BB962C8B-B14F-4D97-AF65-F5344CB8AC3E}">
        <p14:creationId xmlns:p14="http://schemas.microsoft.com/office/powerpoint/2010/main" val="1499399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7" name="Rectangle 6">
            <a:extLst>
              <a:ext uri="{FF2B5EF4-FFF2-40B4-BE49-F238E27FC236}">
                <a16:creationId xmlns:a16="http://schemas.microsoft.com/office/drawing/2014/main" id="{80DFDC09-B9BF-4EA2-8B8A-CE19D491B28C}"/>
              </a:ext>
            </a:extLst>
          </p:cNvPr>
          <p:cNvSpPr/>
          <p:nvPr/>
        </p:nvSpPr>
        <p:spPr>
          <a:xfrm>
            <a:off x="432214" y="1268520"/>
            <a:ext cx="11327572" cy="5139869"/>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Each evaluative question is scored on a scale from 0 to 10. The scores represent the extent to which the service user’s experience could be improved. A score of 0 is assigned to all responses that reflect considerable scope for improvement, whereas a score of 10 refers to the most positive service user experience possible. Where a number of options lay between the negative and positive responses, they are placed at equal intervals along the scale. Where options were provided that did not have any bearing on the trust’s performance in terms of service user experience, the responses are classified as “not applicable” and a score is not given. Similarly, where respondents stated they could not remember or did not know the answer to a question, a score is not given.</a:t>
            </a:r>
          </a:p>
          <a:p>
            <a:pPr>
              <a:spcBef>
                <a:spcPts val="600"/>
              </a:spcBef>
              <a:spcAft>
                <a:spcPts val="600"/>
              </a:spcAft>
            </a:pPr>
            <a:r>
              <a:rPr lang="en-GB" sz="1200" b="1" dirty="0">
                <a:latin typeface="Arial" panose="020B0604020202020204" pitchFamily="34" charset="0"/>
                <a:cs typeface="Arial" panose="020B0604020202020204" pitchFamily="34" charset="0"/>
              </a:rPr>
              <a:t>Example of how questions are scored</a:t>
            </a:r>
          </a:p>
          <a:p>
            <a:pPr>
              <a:spcBef>
                <a:spcPts val="600"/>
              </a:spcBef>
              <a:spcAft>
                <a:spcPts val="600"/>
              </a:spcAft>
            </a:pPr>
            <a:r>
              <a:rPr lang="en-GB" sz="1200" dirty="0">
                <a:latin typeface="Arial" panose="020B0604020202020204" pitchFamily="34" charset="0"/>
                <a:cs typeface="Arial" panose="020B0604020202020204" pitchFamily="34" charset="0"/>
              </a:rPr>
              <a:t>The following provides an example for the scoring system applied for each respondent. For question 18 “Has your NHS mental health team supported you to make decisions about your care and treatment? Support includes sharing information on risks and benefits of your care and treatment.”: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“Yes, definitely” would be given a score of 10, as this refers to the most positive service user experience possible.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“Yes, to some extent” would be given a score of 5, as it is placed at an equal interval along the scale.</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“No” would be given a score of 0, as this response reflects considerable scope for improvement.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“Don’t know / can’t remember” would not be scored, as they do not have a clear bearing on the trust’s performance in terms of service user’s experience.</a:t>
            </a:r>
          </a:p>
          <a:p>
            <a:pPr>
              <a:spcBef>
                <a:spcPts val="600"/>
              </a:spcBef>
              <a:spcAft>
                <a:spcPts val="600"/>
              </a:spcAft>
            </a:pPr>
            <a:r>
              <a:rPr lang="en-GB" sz="1200" b="1" dirty="0">
                <a:latin typeface="Arial" panose="020B0604020202020204" pitchFamily="34" charset="0"/>
                <a:cs typeface="Arial" panose="020B0604020202020204" pitchFamily="34" charset="0"/>
              </a:rPr>
              <a:t>Calculating the trust score for each question</a:t>
            </a:r>
          </a:p>
          <a:p>
            <a:pPr>
              <a:spcBef>
                <a:spcPts val="600"/>
              </a:spcBef>
              <a:spcAft>
                <a:spcPts val="600"/>
              </a:spcAft>
            </a:pPr>
            <a:r>
              <a:rPr lang="en-GB" sz="1200" dirty="0">
                <a:latin typeface="Arial" panose="020B0604020202020204" pitchFamily="34" charset="0"/>
                <a:cs typeface="Arial" panose="020B0604020202020204" pitchFamily="34" charset="0"/>
              </a:rPr>
              <a:t>The weighted mean score for each trust, for each question, is calculated by dividing the sum of the weighted scores for a question by the weighted sum of all eligible respondents to the question for each trust. An example of this is provided in the </a:t>
            </a:r>
            <a:r>
              <a:rPr lang="en-GB" sz="1200" dirty="0">
                <a:latin typeface="Arial" panose="020B0604020202020204" pitchFamily="34" charset="0"/>
                <a:cs typeface="Arial" panose="020B0604020202020204" pitchFamily="34" charset="0"/>
                <a:hlinkClick r:id="rId3"/>
              </a:rPr>
              <a:t>survey technical document</a:t>
            </a:r>
            <a:r>
              <a:rPr lang="en-GB" sz="1200" dirty="0">
                <a:latin typeface="Arial" panose="020B0604020202020204" pitchFamily="34" charset="0"/>
                <a:cs typeface="Arial" panose="020B0604020202020204" pitchFamily="34" charset="0"/>
              </a:rPr>
              <a:t>.</a:t>
            </a:r>
          </a:p>
          <a:p>
            <a:pPr>
              <a:spcBef>
                <a:spcPts val="600"/>
              </a:spcBef>
              <a:spcAft>
                <a:spcPts val="600"/>
              </a:spcAft>
            </a:pPr>
            <a:r>
              <a:rPr lang="en-GB" sz="1200" b="1" dirty="0">
                <a:latin typeface="Arial" panose="020B0604020202020204" pitchFamily="34" charset="0"/>
                <a:cs typeface="Arial" panose="020B0604020202020204" pitchFamily="34" charset="0"/>
              </a:rPr>
              <a:t>Calculating the section score</a:t>
            </a:r>
          </a:p>
          <a:p>
            <a:r>
              <a:rPr lang="en-GB" sz="1200" dirty="0">
                <a:latin typeface="Arial" panose="020B0604020202020204" pitchFamily="34" charset="0"/>
                <a:cs typeface="Arial" panose="020B0604020202020204" pitchFamily="34" charset="0"/>
              </a:rPr>
              <a:t>An arithmetic mean of each trust’s question scores is taken to provide a score for each section.</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5" name="Title 3">
            <a:extLst>
              <a:ext uri="{FF2B5EF4-FFF2-40B4-BE49-F238E27FC236}">
                <a16:creationId xmlns:a16="http://schemas.microsoft.com/office/drawing/2014/main" id="{A94B5A9A-1A51-F2E9-5CBD-CB2DEC2D3EA3}"/>
              </a:ext>
            </a:extLst>
          </p:cNvPr>
          <p:cNvSpPr>
            <a:spLocks noGrp="1"/>
          </p:cNvSpPr>
          <p:nvPr>
            <p:ph type="title"/>
          </p:nvPr>
        </p:nvSpPr>
        <p:spPr>
          <a:xfrm>
            <a:off x="419970" y="613664"/>
            <a:ext cx="11417697" cy="654856"/>
          </a:xfrm>
        </p:spPr>
        <p:txBody>
          <a:bodyPr>
            <a:normAutofit/>
          </a:bodyPr>
          <a:lstStyle/>
          <a:p>
            <a:r>
              <a:rPr lang="en-GB" dirty="0"/>
              <a:t>How questions are scored</a:t>
            </a:r>
          </a:p>
        </p:txBody>
      </p:sp>
    </p:spTree>
    <p:extLst>
      <p:ext uri="{BB962C8B-B14F-4D97-AF65-F5344CB8AC3E}">
        <p14:creationId xmlns:p14="http://schemas.microsoft.com/office/powerpoint/2010/main" val="31655328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7FC77585-8F21-C10A-377B-63DA7DDDFC79}"/>
              </a:ext>
            </a:extLst>
          </p:cNvPr>
          <p:cNvSpPr txBox="1">
            <a:spLocks/>
          </p:cNvSpPr>
          <p:nvPr/>
        </p:nvSpPr>
        <p:spPr>
          <a:xfrm>
            <a:off x="420367" y="617528"/>
            <a:ext cx="11417300" cy="6540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a:solidFill>
                  <a:srgbClr val="6D276A"/>
                </a:solidFill>
                <a:latin typeface="Arial" panose="020B0604020202020204" pitchFamily="34" charset="0"/>
                <a:cs typeface="Arial" panose="020B0604020202020204" pitchFamily="34" charset="0"/>
              </a:rPr>
              <a:t>How to interpret benchmarking in this report</a:t>
            </a:r>
          </a:p>
        </p:txBody>
      </p:sp>
      <p:sp>
        <p:nvSpPr>
          <p:cNvPr id="4" name="Rectangle 3">
            <a:extLst>
              <a:ext uri="{FF2B5EF4-FFF2-40B4-BE49-F238E27FC236}">
                <a16:creationId xmlns:a16="http://schemas.microsoft.com/office/drawing/2014/main" id="{83F399E1-278C-78B6-67EE-F11F4C540CF9}"/>
              </a:ext>
            </a:extLst>
          </p:cNvPr>
          <p:cNvSpPr/>
          <p:nvPr/>
        </p:nvSpPr>
        <p:spPr>
          <a:xfrm>
            <a:off x="422156" y="1271578"/>
            <a:ext cx="5254032" cy="5201424"/>
          </a:xfrm>
          <a:prstGeom prst="rect">
            <a:avLst/>
          </a:prstGeom>
        </p:spPr>
        <p:txBody>
          <a:bodyPr wrap="square">
            <a:spAutoFit/>
          </a:bodyPr>
          <a:lstStyle/>
          <a:p>
            <a:pPr>
              <a:spcBef>
                <a:spcPts val="600"/>
              </a:spcBef>
              <a:spcAft>
                <a:spcPts val="600"/>
              </a:spcAft>
            </a:pPr>
            <a:r>
              <a:rPr lang="en-GB" sz="1200">
                <a:latin typeface="Arial" panose="020B0604020202020204" pitchFamily="34" charset="0"/>
                <a:cs typeface="Arial" panose="020B0604020202020204" pitchFamily="34" charset="0"/>
              </a:rPr>
              <a:t>The charts in the ‘benchmarking’ section show how the score for your trust compares to the range of scores achieved by all trusts taking part in the survey. The black line shows the score for your trust. The graphs are divided into seven sections, comparing the score for your trust to most other trusts in the survey:</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solidFill>
                  <a:schemeClr val="bg1"/>
                </a:solidFill>
                <a:highlight>
                  <a:srgbClr val="419999"/>
                </a:highlight>
                <a:latin typeface="Arial" panose="020B0604020202020204" pitchFamily="34" charset="0"/>
                <a:cs typeface="Arial" panose="020B0604020202020204" pitchFamily="34" charset="0"/>
              </a:rPr>
              <a:t>dark green section</a:t>
            </a:r>
            <a:r>
              <a:rPr lang="en-GB" sz="1200" b="1">
                <a:solidFill>
                  <a:schemeClr val="bg1"/>
                </a:solidFill>
                <a:latin typeface="Arial" panose="020B0604020202020204" pitchFamily="34" charset="0"/>
                <a:cs typeface="Arial" panose="020B0604020202020204" pitchFamily="34" charset="0"/>
              </a:rPr>
              <a:t> </a:t>
            </a:r>
            <a:r>
              <a:rPr lang="en-GB" sz="1200">
                <a:latin typeface="Arial" panose="020B0604020202020204" pitchFamily="34" charset="0"/>
                <a:cs typeface="Arial" panose="020B0604020202020204" pitchFamily="34" charset="0"/>
              </a:rPr>
              <a:t>of the graph, its result is ‘Much better than expected’.</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highlight>
                  <a:srgbClr val="5FBD83"/>
                </a:highlight>
                <a:latin typeface="Arial" panose="020B0604020202020204" pitchFamily="34" charset="0"/>
                <a:cs typeface="Arial" panose="020B0604020202020204" pitchFamily="34" charset="0"/>
              </a:rPr>
              <a:t>mid-green section </a:t>
            </a:r>
            <a:r>
              <a:rPr lang="en-GB" sz="1200">
                <a:latin typeface="Arial" panose="020B0604020202020204" pitchFamily="34" charset="0"/>
                <a:cs typeface="Arial" panose="020B0604020202020204" pitchFamily="34" charset="0"/>
              </a:rPr>
              <a:t>of the graph, its result is ‘Better than expected’.</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highlight>
                  <a:srgbClr val="A9D18E"/>
                </a:highlight>
                <a:latin typeface="Arial" panose="020B0604020202020204" pitchFamily="34" charset="0"/>
                <a:cs typeface="Arial" panose="020B0604020202020204" pitchFamily="34" charset="0"/>
              </a:rPr>
              <a:t>light green section</a:t>
            </a:r>
            <a:r>
              <a:rPr lang="en-GB" sz="1200" b="1">
                <a:latin typeface="Arial" panose="020B0604020202020204" pitchFamily="34" charset="0"/>
                <a:cs typeface="Arial" panose="020B0604020202020204" pitchFamily="34" charset="0"/>
              </a:rPr>
              <a:t> </a:t>
            </a:r>
            <a:r>
              <a:rPr lang="en-GB" sz="1200">
                <a:latin typeface="Arial" panose="020B0604020202020204" pitchFamily="34" charset="0"/>
                <a:cs typeface="Arial" panose="020B0604020202020204" pitchFamily="34" charset="0"/>
              </a:rPr>
              <a:t>of the graph, its result is ‘Somewhat better than expected’.</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highlight>
                  <a:srgbClr val="D9D9D9"/>
                </a:highlight>
                <a:latin typeface="Arial" panose="020B0604020202020204" pitchFamily="34" charset="0"/>
                <a:cs typeface="Arial" panose="020B0604020202020204" pitchFamily="34" charset="0"/>
              </a:rPr>
              <a:t>grey section</a:t>
            </a:r>
            <a:r>
              <a:rPr lang="en-GB" sz="1200">
                <a:latin typeface="Arial" panose="020B0604020202020204" pitchFamily="34" charset="0"/>
                <a:cs typeface="Arial" panose="020B0604020202020204" pitchFamily="34" charset="0"/>
              </a:rPr>
              <a:t> of the graph, its result is ‘About the same’.</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highlight>
                  <a:srgbClr val="FFD966"/>
                </a:highlight>
                <a:latin typeface="Arial" panose="020B0604020202020204" pitchFamily="34" charset="0"/>
                <a:cs typeface="Arial" panose="020B0604020202020204" pitchFamily="34" charset="0"/>
              </a:rPr>
              <a:t>yellow section</a:t>
            </a:r>
            <a:r>
              <a:rPr lang="en-GB" sz="1200" b="1">
                <a:latin typeface="Arial" panose="020B0604020202020204" pitchFamily="34" charset="0"/>
                <a:cs typeface="Arial" panose="020B0604020202020204" pitchFamily="34" charset="0"/>
              </a:rPr>
              <a:t> </a:t>
            </a:r>
            <a:r>
              <a:rPr lang="en-GB" sz="1200">
                <a:latin typeface="Arial" panose="020B0604020202020204" pitchFamily="34" charset="0"/>
                <a:cs typeface="Arial" panose="020B0604020202020204" pitchFamily="34" charset="0"/>
              </a:rPr>
              <a:t>of the graph, its result is ‘Somewhat worse than expected’.</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highlight>
                  <a:srgbClr val="F1BE48"/>
                </a:highlight>
                <a:latin typeface="Arial" panose="020B0604020202020204" pitchFamily="34" charset="0"/>
                <a:cs typeface="Arial" panose="020B0604020202020204" pitchFamily="34" charset="0"/>
              </a:rPr>
              <a:t>light orange section</a:t>
            </a:r>
            <a:r>
              <a:rPr lang="en-GB" sz="1200">
                <a:latin typeface="Arial" panose="020B0604020202020204" pitchFamily="34" charset="0"/>
                <a:cs typeface="Arial" panose="020B0604020202020204" pitchFamily="34" charset="0"/>
              </a:rPr>
              <a:t> of the graph, its result is ‘Worse than expected’.</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solidFill>
                  <a:schemeClr val="bg1"/>
                </a:solidFill>
                <a:highlight>
                  <a:srgbClr val="E87722"/>
                </a:highlight>
                <a:latin typeface="Arial" panose="020B0604020202020204" pitchFamily="34" charset="0"/>
                <a:cs typeface="Arial" panose="020B0604020202020204" pitchFamily="34" charset="0"/>
              </a:rPr>
              <a:t>dark orange section</a:t>
            </a:r>
            <a:r>
              <a:rPr lang="en-GB" sz="1200">
                <a:latin typeface="Arial" panose="020B0604020202020204" pitchFamily="34" charset="0"/>
                <a:cs typeface="Arial" panose="020B0604020202020204" pitchFamily="34" charset="0"/>
              </a:rPr>
              <a:t> of the graph, its result is ‘Much worse than expected’.</a:t>
            </a:r>
          </a:p>
          <a:p>
            <a:pPr>
              <a:spcBef>
                <a:spcPts val="600"/>
              </a:spcBef>
              <a:spcAft>
                <a:spcPts val="600"/>
              </a:spcAft>
            </a:pPr>
            <a:r>
              <a:rPr lang="en-GB" sz="1200">
                <a:latin typeface="Arial" panose="020B0604020202020204" pitchFamily="34" charset="0"/>
                <a:cs typeface="Arial" panose="020B0604020202020204" pitchFamily="34" charset="0"/>
              </a:rPr>
              <a:t>These groupings are based on a rigorous statistical analysis of the data termed the ‘</a:t>
            </a:r>
            <a:r>
              <a:rPr lang="en-GB" sz="1200">
                <a:latin typeface="Arial" panose="020B0604020202020204" pitchFamily="34" charset="0"/>
                <a:cs typeface="Arial" panose="020B0604020202020204" pitchFamily="34" charset="0"/>
                <a:hlinkClick r:id="rId2" action="ppaction://hlinksldjump"/>
              </a:rPr>
              <a:t>expected range’ technique</a:t>
            </a:r>
            <a:r>
              <a:rPr lang="en-GB" sz="1200">
                <a:latin typeface="Arial" panose="020B0604020202020204" pitchFamily="34" charset="0"/>
                <a:cs typeface="Arial" panose="020B0604020202020204" pitchFamily="34" charset="0"/>
              </a:rPr>
              <a:t>.</a:t>
            </a:r>
          </a:p>
        </p:txBody>
      </p:sp>
      <p:sp>
        <p:nvSpPr>
          <p:cNvPr id="5" name="Rectangle 4" descr="Border box" title="Decorative">
            <a:extLst>
              <a:ext uri="{FF2B5EF4-FFF2-40B4-BE49-F238E27FC236}">
                <a16:creationId xmlns:a16="http://schemas.microsoft.com/office/drawing/2014/main" id="{0C9C1D81-A2A2-36FA-7D7F-82E0B4EBD6E4}"/>
              </a:ext>
              <a:ext uri="{C183D7F6-B498-43B3-948B-1728B52AA6E4}">
                <adec:decorative xmlns:adec="http://schemas.microsoft.com/office/drawing/2017/decorative" val="1"/>
              </a:ext>
            </a:extLst>
          </p:cNvPr>
          <p:cNvSpPr/>
          <p:nvPr/>
        </p:nvSpPr>
        <p:spPr>
          <a:xfrm>
            <a:off x="5954712" y="1497662"/>
            <a:ext cx="5882955" cy="275075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a:ea typeface="+mn-ea"/>
              <a:cs typeface="+mn-cs"/>
            </a:endParaRPr>
          </a:p>
        </p:txBody>
      </p:sp>
      <p:sp>
        <p:nvSpPr>
          <p:cNvPr id="6" name="Rectangle 5" descr="Border box" title="Decorative">
            <a:extLst>
              <a:ext uri="{FF2B5EF4-FFF2-40B4-BE49-F238E27FC236}">
                <a16:creationId xmlns:a16="http://schemas.microsoft.com/office/drawing/2014/main" id="{8BD43DA8-2938-FAA2-9C35-316E325D5522}"/>
              </a:ext>
              <a:ext uri="{C183D7F6-B498-43B3-948B-1728B52AA6E4}">
                <adec:decorative xmlns:adec="http://schemas.microsoft.com/office/drawing/2017/decorative" val="1"/>
              </a:ext>
            </a:extLst>
          </p:cNvPr>
          <p:cNvSpPr/>
          <p:nvPr/>
        </p:nvSpPr>
        <p:spPr>
          <a:xfrm>
            <a:off x="5954712" y="4557147"/>
            <a:ext cx="5882955" cy="193001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a:ea typeface="+mn-ea"/>
              <a:cs typeface="+mn-cs"/>
            </a:endParaRPr>
          </a:p>
        </p:txBody>
      </p:sp>
      <p:sp>
        <p:nvSpPr>
          <p:cNvPr id="2" name="Slide Number Placeholder 1">
            <a:extLst>
              <a:ext uri="{FF2B5EF4-FFF2-40B4-BE49-F238E27FC236}">
                <a16:creationId xmlns:a16="http://schemas.microsoft.com/office/drawing/2014/main" id="{6EB8B347-07E0-B462-445B-104FE23376D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pic>
        <p:nvPicPr>
          <p:cNvPr id="9" name="Picture 8">
            <a:extLst>
              <a:ext uri="{FF2B5EF4-FFF2-40B4-BE49-F238E27FC236}">
                <a16:creationId xmlns:a16="http://schemas.microsoft.com/office/drawing/2014/main" id="{FB277935-A340-9120-0D26-248C8462AC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6489" y="1788910"/>
            <a:ext cx="5753355" cy="2255454"/>
          </a:xfrm>
          <a:prstGeom prst="rect">
            <a:avLst/>
          </a:prstGeom>
        </p:spPr>
      </p:pic>
      <p:pic>
        <p:nvPicPr>
          <p:cNvPr id="10" name="Picture 9">
            <a:extLst>
              <a:ext uri="{FF2B5EF4-FFF2-40B4-BE49-F238E27FC236}">
                <a16:creationId xmlns:a16="http://schemas.microsoft.com/office/drawing/2014/main" id="{157B2C1B-3158-1371-5D77-814C0143A36E}"/>
              </a:ext>
            </a:extLst>
          </p:cNvPr>
          <p:cNvPicPr>
            <a:picLocks noChangeAspect="1"/>
          </p:cNvPicPr>
          <p:nvPr/>
        </p:nvPicPr>
        <p:blipFill>
          <a:blip r:embed="rId4"/>
          <a:stretch>
            <a:fillRect/>
          </a:stretch>
        </p:blipFill>
        <p:spPr>
          <a:xfrm>
            <a:off x="6016489" y="4797194"/>
            <a:ext cx="5755920" cy="1476959"/>
          </a:xfrm>
          <a:prstGeom prst="rect">
            <a:avLst/>
          </a:prstGeom>
        </p:spPr>
      </p:pic>
    </p:spTree>
    <p:extLst>
      <p:ext uri="{BB962C8B-B14F-4D97-AF65-F5344CB8AC3E}">
        <p14:creationId xmlns:p14="http://schemas.microsoft.com/office/powerpoint/2010/main" val="31818586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2D0C03-FFB1-8480-C37A-9D8F4854D31B}"/>
            </a:ext>
          </a:extLst>
        </p:cNvPr>
        <p:cNvGrpSpPr/>
        <p:nvPr/>
      </p:nvGrpSpPr>
      <p:grpSpPr>
        <a:xfrm>
          <a:off x="0" y="0"/>
          <a:ext cx="0" cy="0"/>
          <a:chOff x="0" y="0"/>
          <a:chExt cx="0" cy="0"/>
        </a:xfrm>
      </p:grpSpPr>
      <p:sp>
        <p:nvSpPr>
          <p:cNvPr id="2" name="Title 3">
            <a:extLst>
              <a:ext uri="{FF2B5EF4-FFF2-40B4-BE49-F238E27FC236}">
                <a16:creationId xmlns:a16="http://schemas.microsoft.com/office/drawing/2014/main" id="{5CBFA2E0-6952-4908-9C8D-1455A3259408}"/>
              </a:ext>
            </a:extLst>
          </p:cNvPr>
          <p:cNvSpPr txBox="1">
            <a:spLocks/>
          </p:cNvSpPr>
          <p:nvPr/>
        </p:nvSpPr>
        <p:spPr>
          <a:xfrm>
            <a:off x="444458" y="611752"/>
            <a:ext cx="11417300" cy="6540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a:solidFill>
                  <a:srgbClr val="6D276A"/>
                </a:solidFill>
                <a:latin typeface="Arial" panose="020B0604020202020204" pitchFamily="34" charset="0"/>
                <a:cs typeface="Arial" panose="020B0604020202020204" pitchFamily="34" charset="0"/>
              </a:rPr>
              <a:t>How to interpret benchmarking in this report (continued)</a:t>
            </a:r>
          </a:p>
        </p:txBody>
      </p:sp>
      <p:sp>
        <p:nvSpPr>
          <p:cNvPr id="4" name="Rectangle 3">
            <a:extLst>
              <a:ext uri="{FF2B5EF4-FFF2-40B4-BE49-F238E27FC236}">
                <a16:creationId xmlns:a16="http://schemas.microsoft.com/office/drawing/2014/main" id="{892212D0-2C94-8C5E-D051-AED949B85D54}"/>
              </a:ext>
            </a:extLst>
          </p:cNvPr>
          <p:cNvSpPr/>
          <p:nvPr/>
        </p:nvSpPr>
        <p:spPr>
          <a:xfrm>
            <a:off x="419970" y="1265802"/>
            <a:ext cx="11327572" cy="3293209"/>
          </a:xfrm>
          <a:prstGeom prst="rect">
            <a:avLst/>
          </a:prstGeom>
        </p:spPr>
        <p:txBody>
          <a:bodyPr wrap="square">
            <a:spAutoFit/>
          </a:bodyPr>
          <a:lstStyle/>
          <a:p>
            <a:pPr>
              <a:spcBef>
                <a:spcPts val="600"/>
              </a:spcBef>
              <a:spcAft>
                <a:spcPts val="600"/>
              </a:spcAft>
            </a:pPr>
            <a:r>
              <a:rPr lang="en-GB" sz="1200">
                <a:latin typeface="Arial" panose="020B0604020202020204" pitchFamily="34" charset="0"/>
                <a:cs typeface="Arial" panose="020B0604020202020204" pitchFamily="34" charset="0"/>
              </a:rPr>
              <a:t>The ‘much better than expected’, ‘better than expected’, ‘somewhat better than expected’, ‘about the same’, ‘somewhat worse than expected’, ‘worse than expected’ and ‘much worse than expected’ categories are based on an analysis technique called the ‘expected range’. Expected range determines the range within which a trust’s score could fall without differing significantly from the average, taking into account the number of respondents for each trust, to indicate whether the trust has performed significantly above or below what would be expected.</a:t>
            </a:r>
          </a:p>
          <a:p>
            <a:pPr>
              <a:spcBef>
                <a:spcPts val="600"/>
              </a:spcBef>
              <a:spcAft>
                <a:spcPts val="600"/>
              </a:spcAft>
            </a:pPr>
            <a:r>
              <a:rPr lang="en-GB" sz="1200">
                <a:latin typeface="Arial" panose="020B0604020202020204" pitchFamily="34" charset="0"/>
                <a:cs typeface="Arial" panose="020B0604020202020204" pitchFamily="34" charset="0"/>
              </a:rPr>
              <a:t>If it is within this expected range, we say that the trust’s performance is ‘about the same’ as other trusts. Where a trust is identified as performing ‘better’ or ‘worse’ than the majority of other trusts, the result is unlikely to have occurred by chance.</a:t>
            </a:r>
          </a:p>
          <a:p>
            <a:pPr>
              <a:spcBef>
                <a:spcPts val="600"/>
              </a:spcBef>
              <a:spcAft>
                <a:spcPts val="600"/>
              </a:spcAft>
              <a:defRPr/>
            </a:pPr>
            <a:r>
              <a:rPr lang="en-GB" sz="1200">
                <a:latin typeface="Arial" panose="020B0604020202020204" pitchFamily="34" charset="0"/>
                <a:cs typeface="Arial" panose="020B0604020202020204" pitchFamily="34" charset="0"/>
              </a:rPr>
              <a:t>The question score charts show the trust scores compared to the minimum and maximum scores achieved by any trust. In some cases, this minimum or maximum limit will mean that one or more of the bands are not visible – because the range of other bands is broad enough to include the highest or lowest score achieved by a trust this year. This could be because there were few respondents, meaning the confidence intervals around your data are slightly larger, or because there was limited variation between trusts for this question this year.</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In some cases, a trust could be categorised as ‘about the same’ whilst having a lower score than a 'worse than expected' trust, or categorised as 'about the same' whilst having a higher score than a 'better than expected' trust. This occurs as the bandings are calculated through standard error rather than standard deviation. Standard error takes into account the number of responses achieved by a trust, and therefore the banding may differ for a trust with a low number of responses. </a:t>
            </a:r>
          </a:p>
          <a:p>
            <a:pPr>
              <a:spcBef>
                <a:spcPts val="600"/>
              </a:spcBef>
              <a:spcAft>
                <a:spcPts val="600"/>
              </a:spcAft>
            </a:pPr>
            <a:r>
              <a:rPr lang="en-GB" sz="1200">
                <a:latin typeface="Arial" panose="020B0604020202020204" pitchFamily="34" charset="0"/>
                <a:cs typeface="Arial" panose="020B0604020202020204" pitchFamily="34" charset="0"/>
              </a:rPr>
              <a:t>Additional information on the ‘expected range’ analysis technique can be found in the survey technical report on the </a:t>
            </a:r>
            <a:r>
              <a:rPr lang="en-GB" sz="1200">
                <a:latin typeface="Arial" panose="020B0604020202020204" pitchFamily="34" charset="0"/>
                <a:cs typeface="Arial" panose="020B0604020202020204" pitchFamily="34" charset="0"/>
                <a:hlinkClick r:id="rId2"/>
              </a:rPr>
              <a:t>NHS Surveys website</a:t>
            </a:r>
            <a:r>
              <a:rPr lang="en-GB" sz="1200">
                <a:latin typeface="Arial" panose="020B0604020202020204" pitchFamily="34" charset="0"/>
                <a:cs typeface="Arial" panose="020B0604020202020204" pitchFamily="34" charset="0"/>
              </a:rPr>
              <a:t>.</a:t>
            </a:r>
          </a:p>
        </p:txBody>
      </p:sp>
      <p:sp>
        <p:nvSpPr>
          <p:cNvPr id="3" name="Slide Number Placeholder 1">
            <a:extLst>
              <a:ext uri="{FF2B5EF4-FFF2-40B4-BE49-F238E27FC236}">
                <a16:creationId xmlns:a16="http://schemas.microsoft.com/office/drawing/2014/main" id="{5B8A536F-B4CA-237F-6560-322A8677336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2962717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7DEFD6F9-7B48-A5BF-051F-CB7DFB98CB48}"/>
              </a:ext>
            </a:extLst>
          </p:cNvPr>
          <p:cNvSpPr/>
          <p:nvPr/>
        </p:nvSpPr>
        <p:spPr>
          <a:xfrm>
            <a:off x="439020" y="1306236"/>
            <a:ext cx="10798442" cy="1323439"/>
          </a:xfrm>
          <a:prstGeom prst="rect">
            <a:avLst/>
          </a:prstGeom>
          <a:noFill/>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Where a question has less than 30 trusts with data, the ‘expected range’ technique has not been applied. Instead, your trust’s individual question score has been provided.  </a:t>
            </a:r>
          </a:p>
          <a:p>
            <a:pPr>
              <a:spcBef>
                <a:spcPts val="600"/>
              </a:spcBef>
              <a:spcAft>
                <a:spcPts val="600"/>
              </a:spcAft>
            </a:pPr>
            <a:r>
              <a:rPr lang="en-GB" sz="1200" dirty="0">
                <a:latin typeface="Arial" panose="020B0604020202020204" pitchFamily="34" charset="0"/>
                <a:cs typeface="Arial" panose="020B0604020202020204" pitchFamily="34" charset="0"/>
              </a:rPr>
              <a:t>The purple bar in the chart shows your trust score. The number of responses received for each evaluative question and your trust score are shown in the adjacent table. Please see example below. </a:t>
            </a:r>
          </a:p>
          <a:p>
            <a:pPr>
              <a:spcBef>
                <a:spcPts val="600"/>
              </a:spcBef>
              <a:spcAft>
                <a:spcPts val="600"/>
              </a:spcAft>
            </a:pPr>
            <a:r>
              <a:rPr lang="en-GB" sz="1200" dirty="0">
                <a:latin typeface="Arial" panose="020B0604020202020204" pitchFamily="34" charset="0"/>
                <a:cs typeface="Arial" panose="020B0604020202020204" pitchFamily="34" charset="0"/>
              </a:rPr>
              <a:t>For information on scoring, please refer to the </a:t>
            </a:r>
            <a:r>
              <a:rPr lang="en-GB" sz="1200" dirty="0">
                <a:latin typeface="Arial" panose="020B0604020202020204" pitchFamily="34" charset="0"/>
                <a:cs typeface="Arial" panose="020B0604020202020204" pitchFamily="34" charset="0"/>
                <a:hlinkClick r:id="rId3" action="ppaction://hlinksldjump"/>
              </a:rPr>
              <a:t>‘How questions are scored’</a:t>
            </a:r>
            <a:r>
              <a:rPr lang="en-GB" sz="1200" dirty="0">
                <a:latin typeface="Arial" panose="020B0604020202020204" pitchFamily="34" charset="0"/>
                <a:cs typeface="Arial" panose="020B0604020202020204" pitchFamily="34" charset="0"/>
              </a:rPr>
              <a:t> slide. </a:t>
            </a:r>
          </a:p>
        </p:txBody>
      </p:sp>
      <p:pic>
        <p:nvPicPr>
          <p:cNvPr id="3" name="Picture 2">
            <a:extLst>
              <a:ext uri="{FF2B5EF4-FFF2-40B4-BE49-F238E27FC236}">
                <a16:creationId xmlns:a16="http://schemas.microsoft.com/office/drawing/2014/main" id="{B2F44B8C-D4C4-D71D-6374-395A3734A1A3}"/>
              </a:ext>
            </a:extLst>
          </p:cNvPr>
          <p:cNvPicPr>
            <a:picLocks noChangeAspect="1"/>
          </p:cNvPicPr>
          <p:nvPr/>
        </p:nvPicPr>
        <p:blipFill>
          <a:blip r:embed="rId4"/>
          <a:stretch>
            <a:fillRect/>
          </a:stretch>
        </p:blipFill>
        <p:spPr>
          <a:xfrm>
            <a:off x="924561" y="3177658"/>
            <a:ext cx="8240623" cy="1635974"/>
          </a:xfrm>
          <a:prstGeom prst="rect">
            <a:avLst/>
          </a:prstGeom>
          <a:ln>
            <a:noFill/>
          </a:ln>
        </p:spPr>
      </p:pic>
      <p:pic>
        <p:nvPicPr>
          <p:cNvPr id="5" name="Picture 4" descr="A black and white rectangular box with white text&#10;&#10;Description automatically generated">
            <a:extLst>
              <a:ext uri="{FF2B5EF4-FFF2-40B4-BE49-F238E27FC236}">
                <a16:creationId xmlns:a16="http://schemas.microsoft.com/office/drawing/2014/main" id="{C0151041-0D3A-C77C-2336-7B80EE1B3D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44991" y="3086217"/>
            <a:ext cx="1458700" cy="1438298"/>
          </a:xfrm>
          <a:prstGeom prst="rect">
            <a:avLst/>
          </a:prstGeom>
        </p:spPr>
      </p:pic>
      <p:sp>
        <p:nvSpPr>
          <p:cNvPr id="7" name="Rectangle 6">
            <a:extLst>
              <a:ext uri="{FF2B5EF4-FFF2-40B4-BE49-F238E27FC236}">
                <a16:creationId xmlns:a16="http://schemas.microsoft.com/office/drawing/2014/main" id="{A50D3683-6D04-F12B-1589-84949A286FD3}"/>
              </a:ext>
            </a:extLst>
          </p:cNvPr>
          <p:cNvSpPr/>
          <p:nvPr/>
        </p:nvSpPr>
        <p:spPr>
          <a:xfrm>
            <a:off x="628768" y="2938897"/>
            <a:ext cx="10638671" cy="204216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itle 3">
            <a:extLst>
              <a:ext uri="{FF2B5EF4-FFF2-40B4-BE49-F238E27FC236}">
                <a16:creationId xmlns:a16="http://schemas.microsoft.com/office/drawing/2014/main" id="{3D0E3495-DEFE-B757-7151-42DFB1706959}"/>
              </a:ext>
            </a:extLst>
          </p:cNvPr>
          <p:cNvSpPr>
            <a:spLocks noGrp="1"/>
          </p:cNvSpPr>
          <p:nvPr>
            <p:ph type="title"/>
          </p:nvPr>
        </p:nvSpPr>
        <p:spPr>
          <a:xfrm>
            <a:off x="439020" y="613664"/>
            <a:ext cx="11417697" cy="654856"/>
          </a:xfrm>
        </p:spPr>
        <p:txBody>
          <a:bodyPr>
            <a:normAutofit/>
          </a:bodyPr>
          <a:lstStyle/>
          <a:p>
            <a:r>
              <a:rPr lang="en-GB" dirty="0"/>
              <a:t>How to interpret charts in this report</a:t>
            </a:r>
          </a:p>
        </p:txBody>
      </p:sp>
    </p:spTree>
    <p:extLst>
      <p:ext uri="{BB962C8B-B14F-4D97-AF65-F5344CB8AC3E}">
        <p14:creationId xmlns:p14="http://schemas.microsoft.com/office/powerpoint/2010/main" val="7829252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F8B4044-748E-1A41-BE83-C81921BADF02}"/>
              </a:ext>
            </a:extLst>
          </p:cNvPr>
          <p:cNvSpPr>
            <a:spLocks noGrp="1"/>
          </p:cNvSpPr>
          <p:nvPr>
            <p:ph type="title"/>
          </p:nvPr>
        </p:nvSpPr>
        <p:spPr>
          <a:xfrm>
            <a:off x="628769" y="1805355"/>
            <a:ext cx="9138686" cy="1231106"/>
          </a:xfrm>
        </p:spPr>
        <p:txBody>
          <a:bodyPr/>
          <a:lstStyle/>
          <a:p>
            <a:pPr>
              <a:lnSpc>
                <a:spcPct val="100000"/>
              </a:lnSpc>
            </a:pPr>
            <a:r>
              <a:rPr lang="en-GB" b="1" dirty="0">
                <a:cs typeface="Arial" panose="020B0604020202020204" pitchFamily="34" charset="0"/>
              </a:rPr>
              <a:t>Assessment Service Group:</a:t>
            </a:r>
            <a:br>
              <a:rPr lang="en-GB"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Adult Mental Health Services</a:t>
            </a:r>
            <a:endParaRPr lang="en-GB" dirty="0">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D9EA8432-5498-FA4D-15DD-89222F50DDF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1F21960D-4988-3657-ACE4-716D29236520}"/>
              </a:ext>
            </a:extLst>
          </p:cNvPr>
          <p:cNvSpPr txBox="1"/>
          <p:nvPr/>
        </p:nvSpPr>
        <p:spPr>
          <a:xfrm>
            <a:off x="628769" y="4946728"/>
            <a:ext cx="7962781" cy="369332"/>
          </a:xfrm>
          <a:prstGeom prst="rect">
            <a:avLst/>
          </a:prstGeom>
          <a:noFill/>
        </p:spPr>
        <p:txBody>
          <a:bodyPr wrap="square">
            <a:spAutoFit/>
          </a:bodyPr>
          <a:lstStyle/>
          <a:p>
            <a:r>
              <a:rPr lang="en-US" b="1" dirty="0">
                <a:solidFill>
                  <a:schemeClr val="bg1"/>
                </a:solidFill>
                <a:latin typeface="Arial" panose="020B0604020202020204" pitchFamily="34" charset="0"/>
                <a:cs typeface="Arial" panose="020B0604020202020204" pitchFamily="34" charset="0"/>
              </a:rPr>
              <a:t>Please note</a:t>
            </a:r>
            <a:r>
              <a:rPr lang="en-US" dirty="0">
                <a:solidFill>
                  <a:schemeClr val="bg1"/>
                </a:solidFill>
                <a:latin typeface="Arial" panose="020B0604020202020204" pitchFamily="34" charset="0"/>
                <a:cs typeface="Arial" panose="020B0604020202020204" pitchFamily="34" charset="0"/>
              </a:rPr>
              <a:t>: If data is missing, this is due to a low number of responses.</a:t>
            </a:r>
            <a:endParaRPr lang="en-GB"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569072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7800D2B8-D4D6-2204-422F-6809E0948328}"/>
              </a:ext>
            </a:extLst>
          </p:cNvPr>
          <p:cNvSpPr>
            <a:spLocks noGrp="1"/>
          </p:cNvSpPr>
          <p:nvPr>
            <p:ph type="title"/>
          </p:nvPr>
        </p:nvSpPr>
        <p:spPr>
          <a:xfrm>
            <a:off x="419970" y="613664"/>
            <a:ext cx="11417697" cy="654856"/>
          </a:xfrm>
        </p:spPr>
        <p:txBody>
          <a:bodyPr>
            <a:normAutofit/>
          </a:bodyPr>
          <a:lstStyle/>
          <a:p>
            <a:r>
              <a:rPr lang="en-GB"/>
              <a:t>Section 1. </a:t>
            </a:r>
            <a:r>
              <a:rPr lang="en-US"/>
              <a:t>Support while waiting </a:t>
            </a:r>
            <a:endParaRPr lang="en-GB"/>
          </a:p>
        </p:txBody>
      </p:sp>
      <p:sp>
        <p:nvSpPr>
          <p:cNvPr id="2" name="Slide Number Placeholder 1">
            <a:extLst>
              <a:ext uri="{FF2B5EF4-FFF2-40B4-BE49-F238E27FC236}">
                <a16:creationId xmlns:a16="http://schemas.microsoft.com/office/drawing/2014/main" id="{98E17ADD-F76C-F92D-2215-8467CD20B41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B1F698CD-7FFC-ADD4-4188-59D5642DA70D}"/>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1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552588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5C84CC-BEEF-28CF-5EBB-FEF38249C60A}"/>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496E928-23D5-C52B-0102-9BA6DFB583E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EFAFFF0A-B9E1-428A-4029-F55DD0903A25}"/>
              </a:ext>
            </a:extLst>
          </p:cNvPr>
          <p:cNvGraphicFramePr>
            <a:graphicFrameLocks noGrp="1"/>
          </p:cNvGraphicFramePr>
          <p:nvPr>
            <p:extLst>
              <p:ext uri="{D42A27DB-BD31-4B8C-83A1-F6EECF244321}">
                <p14:modId xmlns:p14="http://schemas.microsoft.com/office/powerpoint/2010/main" val="1485382237"/>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4.9</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7.9</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NaN</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NaN</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NaN</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E7F51762-B7FB-D07C-506D-708B9E134EB5}"/>
              </a:ext>
            </a:extLst>
          </p:cNvPr>
          <p:cNvSpPr txBox="1"/>
          <p:nvPr/>
        </p:nvSpPr>
        <p:spPr>
          <a:xfrm>
            <a:off x="363640" y="3423146"/>
            <a:ext cx="1707950" cy="507831"/>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Q7. </a:t>
            </a:r>
            <a:r>
              <a:rPr lang="en-GB" sz="900" dirty="0"/>
              <a:t>Was the support offered appropriate for your mental health needs?</a:t>
            </a:r>
            <a:endParaRPr lang="en-GB" dirty="0"/>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492DD716-486B-B410-E486-FED89EEBA04E}"/>
              </a:ext>
            </a:extLst>
          </p:cNvPr>
          <p:cNvGrpSpPr/>
          <p:nvPr/>
        </p:nvGrpSpPr>
        <p:grpSpPr>
          <a:xfrm>
            <a:off x="162537" y="1360256"/>
            <a:ext cx="8280000" cy="1796400"/>
            <a:chOff x="361028" y="1452764"/>
            <a:chExt cx="8280000" cy="1538336"/>
          </a:xfrm>
        </p:grpSpPr>
        <p:graphicFrame>
          <p:nvGraphicFramePr>
            <p:cNvPr id="9" name="Q6">
              <a:extLst>
                <a:ext uri="{FF2B5EF4-FFF2-40B4-BE49-F238E27FC236}">
                  <a16:creationId xmlns:a16="http://schemas.microsoft.com/office/drawing/2014/main" id="{B0D65F46-2E70-8AB2-B042-E303468C1786}"/>
                </a:ext>
              </a:extLst>
            </p:cNvPr>
            <p:cNvGraphicFramePr/>
            <p:nvPr>
              <p:extLst>
                <p:ext uri="{D42A27DB-BD31-4B8C-83A1-F6EECF244321}">
                  <p14:modId xmlns:p14="http://schemas.microsoft.com/office/powerpoint/2010/main" val="371820805"/>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6AD1FBDA-4C93-04C4-670A-998C7BE0FF89}"/>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5A0EF4D8-5DED-0773-F5FD-28B28C7AD17C}"/>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88F0D3B9-F0C5-2D56-590E-0A057CDC2D91}"/>
              </a:ext>
            </a:extLst>
          </p:cNvPr>
          <p:cNvSpPr>
            <a:spLocks noGrp="1"/>
          </p:cNvSpPr>
          <p:nvPr>
            <p:ph type="title"/>
          </p:nvPr>
        </p:nvSpPr>
        <p:spPr>
          <a:xfrm>
            <a:off x="419970" y="613664"/>
            <a:ext cx="11417697" cy="654856"/>
          </a:xfrm>
        </p:spPr>
        <p:txBody>
          <a:bodyPr/>
          <a:lstStyle/>
          <a:p>
            <a:r>
              <a:rPr lang="en-GB" dirty="0"/>
              <a:t>Section 1. </a:t>
            </a:r>
            <a:r>
              <a:rPr lang="en-US" dirty="0"/>
              <a:t>Support while waiting </a:t>
            </a:r>
            <a:r>
              <a:rPr lang="en-GB" dirty="0"/>
              <a:t>(continued)</a:t>
            </a:r>
          </a:p>
        </p:txBody>
      </p:sp>
      <p:graphicFrame>
        <p:nvGraphicFramePr>
          <p:cNvPr id="3" name="Q7" descr="Bar chart showing breakdown of length of stay for this NHS trust.">
            <a:extLst>
              <a:ext uri="{FF2B5EF4-FFF2-40B4-BE49-F238E27FC236}">
                <a16:creationId xmlns:a16="http://schemas.microsoft.com/office/drawing/2014/main" id="{C9004CB6-FD89-4DF6-36D4-6583C78E2201}"/>
              </a:ext>
            </a:extLst>
          </p:cNvPr>
          <p:cNvGraphicFramePr/>
          <p:nvPr>
            <p:extLst>
              <p:ext uri="{D42A27DB-BD31-4B8C-83A1-F6EECF244321}">
                <p14:modId xmlns:p14="http://schemas.microsoft.com/office/powerpoint/2010/main" val="238821333"/>
              </p:ext>
            </p:extLst>
          </p:nvPr>
        </p:nvGraphicFramePr>
        <p:xfrm>
          <a:off x="1236883" y="3161925"/>
          <a:ext cx="8244000" cy="116640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B7A143B7-F423-8DCA-0C72-BBED071688FC}"/>
              </a:ext>
            </a:extLst>
          </p:cNvPr>
          <p:cNvSpPr txBox="1"/>
          <p:nvPr/>
        </p:nvSpPr>
        <p:spPr>
          <a:xfrm>
            <a:off x="683693" y="6074747"/>
            <a:ext cx="9812030" cy="646331"/>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Q7 shows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a:p>
            <a:endParaRPr lang="en-GB" sz="9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222700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F4B8F735-592B-D44C-A3B9-CE3D252A8761}"/>
              </a:ext>
            </a:extLst>
          </p:cNvPr>
          <p:cNvSpPr>
            <a:spLocks noGrp="1"/>
          </p:cNvSpPr>
          <p:nvPr>
            <p:ph type="title"/>
          </p:nvPr>
        </p:nvSpPr>
        <p:spPr>
          <a:xfrm>
            <a:off x="419970" y="623189"/>
            <a:ext cx="11417697" cy="654856"/>
          </a:xfrm>
        </p:spPr>
        <p:txBody>
          <a:bodyPr>
            <a:normAutofit/>
          </a:bodyPr>
          <a:lstStyle/>
          <a:p>
            <a:r>
              <a:rPr lang="en-GB"/>
              <a:t>Section 2. Mental Health Team </a:t>
            </a:r>
          </a:p>
        </p:txBody>
      </p:sp>
      <p:sp>
        <p:nvSpPr>
          <p:cNvPr id="6" name="TextBox 5">
            <a:extLst>
              <a:ext uri="{FF2B5EF4-FFF2-40B4-BE49-F238E27FC236}">
                <a16:creationId xmlns:a16="http://schemas.microsoft.com/office/drawing/2014/main" id="{61437CD1-91BB-7099-C797-2A4B715F88EA}"/>
              </a:ext>
            </a:extLst>
          </p:cNvPr>
          <p:cNvSpPr txBox="1"/>
          <p:nvPr/>
        </p:nvSpPr>
        <p:spPr>
          <a:xfrm>
            <a:off x="425225" y="1153140"/>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DE8FFC55-DFEF-A24E-94CB-B118A9D48702}"/>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2" descr="A bar chart showing the range of section scores for all NHS trusts for Section 1 (Health and social care workers).">
            <a:extLst>
              <a:ext uri="{FF2B5EF4-FFF2-40B4-BE49-F238E27FC236}">
                <a16:creationId xmlns:a16="http://schemas.microsoft.com/office/drawing/2014/main" id="{2E65A53E-309E-36A2-780E-26341F1DA6F2}"/>
              </a:ext>
            </a:extLst>
          </p:cNvPr>
          <p:cNvGraphicFramePr/>
          <p:nvPr>
            <p:extLst>
              <p:ext uri="{D42A27DB-BD31-4B8C-83A1-F6EECF244321}">
                <p14:modId xmlns:p14="http://schemas.microsoft.com/office/powerpoint/2010/main" val="693416262"/>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C6D13395-6167-FB10-9E2C-81D6EE437B3C}"/>
              </a:ext>
            </a:extLst>
          </p:cNvPr>
          <p:cNvGraphicFramePr>
            <a:graphicFrameLocks noGrp="1"/>
          </p:cNvGraphicFramePr>
          <p:nvPr>
            <p:extLst>
              <p:ext uri="{D42A27DB-BD31-4B8C-83A1-F6EECF244321}">
                <p14:modId xmlns:p14="http://schemas.microsoft.com/office/powerpoint/2010/main" val="1364892326"/>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6.6</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399742E9-C281-16A9-65FA-5E5E66416C6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5861856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16701D-4225-6A81-459A-60F81525893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576654A-5F7E-7F7C-5646-2E9370EB405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783B21B4-72EF-ACCD-EE48-BDCD1040E5AD}"/>
              </a:ext>
            </a:extLst>
          </p:cNvPr>
          <p:cNvGraphicFramePr>
            <a:graphicFrameLocks noGrp="1"/>
          </p:cNvGraphicFramePr>
          <p:nvPr>
            <p:extLst>
              <p:ext uri="{D42A27DB-BD31-4B8C-83A1-F6EECF244321}">
                <p14:modId xmlns:p14="http://schemas.microsoft.com/office/powerpoint/2010/main" val="1867314214"/>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7.8</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6.9</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9F3F81C1-8A30-20B9-1BB2-6BECEBF08F18}"/>
              </a:ext>
            </a:extLst>
          </p:cNvPr>
          <p:cNvGrpSpPr/>
          <p:nvPr/>
        </p:nvGrpSpPr>
        <p:grpSpPr>
          <a:xfrm>
            <a:off x="162537" y="1360256"/>
            <a:ext cx="8280000" cy="1796400"/>
            <a:chOff x="361028" y="1452764"/>
            <a:chExt cx="8280000" cy="1538336"/>
          </a:xfrm>
        </p:grpSpPr>
        <p:graphicFrame>
          <p:nvGraphicFramePr>
            <p:cNvPr id="9" name="Q8">
              <a:extLst>
                <a:ext uri="{FF2B5EF4-FFF2-40B4-BE49-F238E27FC236}">
                  <a16:creationId xmlns:a16="http://schemas.microsoft.com/office/drawing/2014/main" id="{3B80D168-0A39-EF2C-EFE8-29D134BCE124}"/>
                </a:ext>
              </a:extLst>
            </p:cNvPr>
            <p:cNvGraphicFramePr/>
            <p:nvPr>
              <p:extLst>
                <p:ext uri="{D42A27DB-BD31-4B8C-83A1-F6EECF244321}">
                  <p14:modId xmlns:p14="http://schemas.microsoft.com/office/powerpoint/2010/main" val="1740377567"/>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2D90DD21-7B44-5E64-DC90-53188A49C1AD}"/>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76AABD42-1F92-36C9-3164-FFE31B791E56}"/>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952880AB-41DE-5758-5EEC-C6907195A9ED}"/>
              </a:ext>
            </a:extLst>
          </p:cNvPr>
          <p:cNvSpPr>
            <a:spLocks noGrp="1"/>
          </p:cNvSpPr>
          <p:nvPr>
            <p:ph type="title"/>
          </p:nvPr>
        </p:nvSpPr>
        <p:spPr>
          <a:xfrm>
            <a:off x="419970" y="613664"/>
            <a:ext cx="11417697" cy="654856"/>
          </a:xfrm>
        </p:spPr>
        <p:txBody>
          <a:bodyPr/>
          <a:lstStyle/>
          <a:p>
            <a:r>
              <a:rPr lang="en-GB"/>
              <a:t>Section 2. </a:t>
            </a:r>
            <a:r>
              <a:rPr lang="en-GB" sz="2800">
                <a:latin typeface="Arial" panose="020B0604020202020204" pitchFamily="34" charset="0"/>
                <a:cs typeface="Arial" panose="020B0604020202020204" pitchFamily="34" charset="0"/>
              </a:rPr>
              <a:t>Mental Health Team </a:t>
            </a:r>
            <a:r>
              <a:rPr lang="en-GB"/>
              <a:t>(continued)</a:t>
            </a:r>
          </a:p>
        </p:txBody>
      </p:sp>
      <p:graphicFrame>
        <p:nvGraphicFramePr>
          <p:cNvPr id="3" name="Q11" descr="A chart showing how your Trust scored for Q13 compared with other trusts that took part; using the ‘expected range’ analysis technique. ">
            <a:extLst>
              <a:ext uri="{FF2B5EF4-FFF2-40B4-BE49-F238E27FC236}">
                <a16:creationId xmlns:a16="http://schemas.microsoft.com/office/drawing/2014/main" id="{41E358EB-4DC9-141D-D400-B53DE773743F}"/>
              </a:ext>
            </a:extLst>
          </p:cNvPr>
          <p:cNvGraphicFramePr>
            <a:graphicFrameLocks/>
          </p:cNvGraphicFramePr>
          <p:nvPr>
            <p:extLst>
              <p:ext uri="{D42A27DB-BD31-4B8C-83A1-F6EECF244321}">
                <p14:modId xmlns:p14="http://schemas.microsoft.com/office/powerpoint/2010/main" val="3979560000"/>
              </p:ext>
            </p:extLst>
          </p:nvPr>
        </p:nvGraphicFramePr>
        <p:xfrm>
          <a:off x="196010" y="5067980"/>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10" descr="A chart showing how your Trust scored for Q13 compared with other trusts that took part; using the ‘expected range’ analysis technique. ">
            <a:extLst>
              <a:ext uri="{FF2B5EF4-FFF2-40B4-BE49-F238E27FC236}">
                <a16:creationId xmlns:a16="http://schemas.microsoft.com/office/drawing/2014/main" id="{69CBC6A6-73CF-350A-3559-86CE256DE881}"/>
              </a:ext>
            </a:extLst>
          </p:cNvPr>
          <p:cNvGraphicFramePr/>
          <p:nvPr>
            <p:extLst>
              <p:ext uri="{D42A27DB-BD31-4B8C-83A1-F6EECF244321}">
                <p14:modId xmlns:p14="http://schemas.microsoft.com/office/powerpoint/2010/main" val="2695037488"/>
              </p:ext>
            </p:extLst>
          </p:nvPr>
        </p:nvGraphicFramePr>
        <p:xfrm>
          <a:off x="196010" y="4049024"/>
          <a:ext cx="8246527" cy="101895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Q9" descr="A chart showing how your Trust scored for Q12 compared with other trusts that took part; using the ‘expected range’ analysis technique. ">
            <a:extLst>
              <a:ext uri="{FF2B5EF4-FFF2-40B4-BE49-F238E27FC236}">
                <a16:creationId xmlns:a16="http://schemas.microsoft.com/office/drawing/2014/main" id="{234A5B72-FDDD-A5CA-8A43-59B973ED7CF2}"/>
              </a:ext>
            </a:extLst>
          </p:cNvPr>
          <p:cNvGraphicFramePr/>
          <p:nvPr>
            <p:extLst>
              <p:ext uri="{D42A27DB-BD31-4B8C-83A1-F6EECF244321}">
                <p14:modId xmlns:p14="http://schemas.microsoft.com/office/powerpoint/2010/main" val="849061209"/>
              </p:ext>
            </p:extLst>
          </p:nvPr>
        </p:nvGraphicFramePr>
        <p:xfrm>
          <a:off x="196010" y="2894893"/>
          <a:ext cx="8246527" cy="1154131"/>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451169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017856-CDA6-DCE6-3944-1F9610F7E1E0}"/>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83594C-5F1B-C2B2-1234-83D7CD8F08F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E6D1CE55-F02D-D108-17D6-FD81DC4040C7}"/>
              </a:ext>
            </a:extLst>
          </p:cNvPr>
          <p:cNvGraphicFramePr>
            <a:graphicFrameLocks noGrp="1"/>
          </p:cNvGraphicFramePr>
          <p:nvPr>
            <p:extLst>
              <p:ext uri="{D42A27DB-BD31-4B8C-83A1-F6EECF244321}">
                <p14:modId xmlns:p14="http://schemas.microsoft.com/office/powerpoint/2010/main" val="3970541826"/>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3.6</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5.4</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6131FED6-31B6-4EE0-185A-B7DC8DD9442E}"/>
              </a:ext>
            </a:extLst>
          </p:cNvPr>
          <p:cNvSpPr txBox="1"/>
          <p:nvPr/>
        </p:nvSpPr>
        <p:spPr>
          <a:xfrm>
            <a:off x="363640" y="3251277"/>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Q13. Did your mental health team tell you who to contact if you had any questions or concerns about your care or treatment?</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21F59206-35E6-E4E5-DC64-BD7BA5FBA3F3}"/>
              </a:ext>
            </a:extLst>
          </p:cNvPr>
          <p:cNvGrpSpPr/>
          <p:nvPr/>
        </p:nvGrpSpPr>
        <p:grpSpPr>
          <a:xfrm>
            <a:off x="162537" y="1360256"/>
            <a:ext cx="8280000" cy="1796400"/>
            <a:chOff x="361028" y="1452764"/>
            <a:chExt cx="8280000" cy="1538336"/>
          </a:xfrm>
        </p:grpSpPr>
        <p:graphicFrame>
          <p:nvGraphicFramePr>
            <p:cNvPr id="9" name="Q12">
              <a:extLst>
                <a:ext uri="{FF2B5EF4-FFF2-40B4-BE49-F238E27FC236}">
                  <a16:creationId xmlns:a16="http://schemas.microsoft.com/office/drawing/2014/main" id="{327FC3CE-EF4A-5280-34C4-391696822874}"/>
                </a:ext>
              </a:extLst>
            </p:cNvPr>
            <p:cNvGraphicFramePr/>
            <p:nvPr>
              <p:extLst>
                <p:ext uri="{D42A27DB-BD31-4B8C-83A1-F6EECF244321}">
                  <p14:modId xmlns:p14="http://schemas.microsoft.com/office/powerpoint/2010/main" val="1849205935"/>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14C7F801-DC91-1E3A-3303-6EE10EE09298}"/>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2EF658D6-6EE7-29EF-174E-F0D30613F4EC}"/>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F9158402-DC8C-8DDF-1CA8-74DA2C9B6671}"/>
              </a:ext>
            </a:extLst>
          </p:cNvPr>
          <p:cNvSpPr>
            <a:spLocks noGrp="1"/>
          </p:cNvSpPr>
          <p:nvPr>
            <p:ph type="title"/>
          </p:nvPr>
        </p:nvSpPr>
        <p:spPr>
          <a:xfrm>
            <a:off x="419970" y="613664"/>
            <a:ext cx="11417697" cy="654856"/>
          </a:xfrm>
        </p:spPr>
        <p:txBody>
          <a:bodyPr/>
          <a:lstStyle/>
          <a:p>
            <a:r>
              <a:rPr lang="en-GB"/>
              <a:t>Section 2. </a:t>
            </a:r>
            <a:r>
              <a:rPr lang="en-GB" sz="2800">
                <a:latin typeface="Arial" panose="020B0604020202020204" pitchFamily="34" charset="0"/>
                <a:cs typeface="Arial" panose="020B0604020202020204" pitchFamily="34" charset="0"/>
              </a:rPr>
              <a:t>Mental Health Team </a:t>
            </a:r>
            <a:r>
              <a:rPr lang="en-GB"/>
              <a:t>(continued)</a:t>
            </a:r>
          </a:p>
        </p:txBody>
      </p:sp>
      <p:graphicFrame>
        <p:nvGraphicFramePr>
          <p:cNvPr id="3" name="Q13" descr="A chart showing how your Trust scored for Q13 compared with other trusts that took part; using the ‘expected range’ analysis technique. ">
            <a:extLst>
              <a:ext uri="{FF2B5EF4-FFF2-40B4-BE49-F238E27FC236}">
                <a16:creationId xmlns:a16="http://schemas.microsoft.com/office/drawing/2014/main" id="{BAAD636D-166B-07D7-D8C8-233D34F315C6}"/>
              </a:ext>
            </a:extLst>
          </p:cNvPr>
          <p:cNvGraphicFramePr>
            <a:graphicFrameLocks/>
          </p:cNvGraphicFramePr>
          <p:nvPr>
            <p:extLst>
              <p:ext uri="{D42A27DB-BD31-4B8C-83A1-F6EECF244321}">
                <p14:modId xmlns:p14="http://schemas.microsoft.com/office/powerpoint/2010/main" val="1352282143"/>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720509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lide Number Placeholder 1">
            <a:extLst>
              <a:ext uri="{FF2B5EF4-FFF2-40B4-BE49-F238E27FC236}">
                <a16:creationId xmlns:a16="http://schemas.microsoft.com/office/drawing/2014/main" id="{A5EAD1F7-09F7-49AD-8247-F8F75D6B65C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51" name="TextBox 50">
            <a:extLst>
              <a:ext uri="{FF2B5EF4-FFF2-40B4-BE49-F238E27FC236}">
                <a16:creationId xmlns:a16="http://schemas.microsoft.com/office/drawing/2014/main" id="{03542A49-0103-4930-9978-26A41BE4D77C}"/>
              </a:ext>
            </a:extLst>
          </p:cNvPr>
          <p:cNvSpPr txBox="1"/>
          <p:nvPr/>
        </p:nvSpPr>
        <p:spPr>
          <a:xfrm>
            <a:off x="412685" y="5467076"/>
            <a:ext cx="3362610" cy="938719"/>
          </a:xfrm>
          <a:prstGeom prst="rect">
            <a:avLst/>
          </a:prstGeom>
          <a:noFill/>
        </p:spPr>
        <p:txBody>
          <a:bodyPr wrap="square" rtlCol="0">
            <a:spAutoFit/>
          </a:bodyPr>
          <a:lstStyle/>
          <a:p>
            <a:r>
              <a:rPr lang="en-GB" sz="1100">
                <a:latin typeface="Arial" panose="020B0604020202020204" pitchFamily="34" charset="0"/>
                <a:cs typeface="Arial" panose="020B0604020202020204" pitchFamily="34" charset="0"/>
              </a:rPr>
              <a:t>This work was carried out in accordance with the requirements of the international standard for organisations conducting social research (accreditation to ISO27001:2013; certificate number GB10/80275). </a:t>
            </a:r>
          </a:p>
        </p:txBody>
      </p:sp>
      <p:sp>
        <p:nvSpPr>
          <p:cNvPr id="19" name="Arrow: Right 18">
            <a:extLst>
              <a:ext uri="{FF2B5EF4-FFF2-40B4-BE49-F238E27FC236}">
                <a16:creationId xmlns:a16="http://schemas.microsoft.com/office/drawing/2014/main" id="{D7230408-CD21-2877-6775-1E44D18BAA96}"/>
              </a:ext>
              <a:ext uri="{C183D7F6-B498-43B3-948B-1728B52AA6E4}">
                <adec:decorative xmlns:adec="http://schemas.microsoft.com/office/drawing/2017/decorative" val="1"/>
              </a:ext>
            </a:extLst>
          </p:cNvPr>
          <p:cNvSpPr/>
          <p:nvPr/>
        </p:nvSpPr>
        <p:spPr>
          <a:xfrm>
            <a:off x="1113850" y="1130897"/>
            <a:ext cx="8896925" cy="362616"/>
          </a:xfrm>
          <a:prstGeom prst="rightArrow">
            <a:avLst/>
          </a:prstGeom>
          <a:solidFill>
            <a:srgbClr val="746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hlinkClick r:id="rId3" action="ppaction://hlinksldjump"/>
            <a:extLst>
              <a:ext uri="{FF2B5EF4-FFF2-40B4-BE49-F238E27FC236}">
                <a16:creationId xmlns:a16="http://schemas.microsoft.com/office/drawing/2014/main" id="{CA47E0F6-A60A-2533-E3AF-0F7C780F194B}"/>
              </a:ext>
            </a:extLst>
          </p:cNvPr>
          <p:cNvSpPr/>
          <p:nvPr/>
        </p:nvSpPr>
        <p:spPr>
          <a:xfrm>
            <a:off x="7586779" y="2463024"/>
            <a:ext cx="1731876"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a:t>
            </a:r>
          </a:p>
          <a:p>
            <a:pPr algn="ctr"/>
            <a:r>
              <a:rPr lang="en-GB" sz="1000" dirty="0">
                <a:latin typeface="Arial" panose="020B0604020202020204" pitchFamily="34" charset="0"/>
                <a:cs typeface="Arial" panose="020B0604020202020204" pitchFamily="34" charset="0"/>
              </a:rPr>
              <a:t>Older People’s Mental Health Services</a:t>
            </a:r>
          </a:p>
        </p:txBody>
      </p:sp>
      <p:sp>
        <p:nvSpPr>
          <p:cNvPr id="70" name="Rectangle 69">
            <a:hlinkClick r:id="rId4" action="ppaction://hlinksldjump"/>
            <a:extLst>
              <a:ext uri="{FF2B5EF4-FFF2-40B4-BE49-F238E27FC236}">
                <a16:creationId xmlns:a16="http://schemas.microsoft.com/office/drawing/2014/main" id="{20895154-2664-7279-1B9F-8FE045360736}"/>
              </a:ext>
            </a:extLst>
          </p:cNvPr>
          <p:cNvSpPr/>
          <p:nvPr/>
        </p:nvSpPr>
        <p:spPr>
          <a:xfrm>
            <a:off x="7586779" y="1919046"/>
            <a:ext cx="1731876"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62" name="Rectangle 61" descr="Appendix" title="Section 5">
            <a:hlinkClick r:id="rId5" action="ppaction://hlinksldjump"/>
            <a:extLst>
              <a:ext uri="{FF2B5EF4-FFF2-40B4-BE49-F238E27FC236}">
                <a16:creationId xmlns:a16="http://schemas.microsoft.com/office/drawing/2014/main" id="{47ED5B43-A3DC-EBD3-5876-65AB2EBC25D9}"/>
              </a:ext>
            </a:extLst>
          </p:cNvPr>
          <p:cNvSpPr/>
          <p:nvPr/>
        </p:nvSpPr>
        <p:spPr>
          <a:xfrm>
            <a:off x="7586780" y="1039969"/>
            <a:ext cx="1731875" cy="885600"/>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4. </a:t>
            </a:r>
          </a:p>
          <a:p>
            <a:pPr algn="ctr"/>
            <a:r>
              <a:rPr lang="en-GB" sz="1200" b="1" dirty="0">
                <a:latin typeface="Arial" panose="020B0604020202020204" pitchFamily="34" charset="0"/>
                <a:cs typeface="Arial" panose="020B0604020202020204" pitchFamily="34" charset="0"/>
              </a:rPr>
              <a:t>Comparison to other trusts</a:t>
            </a:r>
          </a:p>
        </p:txBody>
      </p:sp>
      <p:sp>
        <p:nvSpPr>
          <p:cNvPr id="64" name="hyperlink_sh_3">
            <a:hlinkClick r:id="rId6" action="ppaction://hlinksldjump"/>
            <a:extLst>
              <a:ext uri="{FF2B5EF4-FFF2-40B4-BE49-F238E27FC236}">
                <a16:creationId xmlns:a16="http://schemas.microsoft.com/office/drawing/2014/main" id="{E4DA3A68-42BF-4F2D-5BD2-7DE22952CB96}"/>
              </a:ext>
            </a:extLst>
          </p:cNvPr>
          <p:cNvSpPr/>
          <p:nvPr/>
        </p:nvSpPr>
        <p:spPr>
          <a:xfrm>
            <a:off x="5545386" y="2921108"/>
            <a:ext cx="1731876"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a:t>
            </a:r>
          </a:p>
          <a:p>
            <a:pPr algn="ctr"/>
            <a:r>
              <a:rPr lang="en-GB" sz="1000" dirty="0">
                <a:latin typeface="Arial" panose="020B0604020202020204" pitchFamily="34" charset="0"/>
                <a:cs typeface="Arial" panose="020B0604020202020204" pitchFamily="34" charset="0"/>
              </a:rPr>
              <a:t>Older People’s Mental Health Services</a:t>
            </a:r>
          </a:p>
        </p:txBody>
      </p:sp>
      <p:sp>
        <p:nvSpPr>
          <p:cNvPr id="63" name="hyperlink_sh_2">
            <a:hlinkClick r:id="rId7" action="ppaction://hlinksldjump"/>
            <a:extLst>
              <a:ext uri="{FF2B5EF4-FFF2-40B4-BE49-F238E27FC236}">
                <a16:creationId xmlns:a16="http://schemas.microsoft.com/office/drawing/2014/main" id="{B9564A00-C8CB-59DF-1DE0-C551C8C72309}"/>
              </a:ext>
            </a:extLst>
          </p:cNvPr>
          <p:cNvSpPr/>
          <p:nvPr/>
        </p:nvSpPr>
        <p:spPr>
          <a:xfrm>
            <a:off x="5545386" y="2377611"/>
            <a:ext cx="1731600"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61" name="hyperlink_sh_1">
            <a:hlinkClick r:id="rId8" action="ppaction://hlinksldjump"/>
            <a:extLst>
              <a:ext uri="{FF2B5EF4-FFF2-40B4-BE49-F238E27FC236}">
                <a16:creationId xmlns:a16="http://schemas.microsoft.com/office/drawing/2014/main" id="{6AA7EB0B-E76D-99CC-7AA4-4496B38FD70B}"/>
              </a:ext>
            </a:extLst>
          </p:cNvPr>
          <p:cNvSpPr/>
          <p:nvPr/>
        </p:nvSpPr>
        <p:spPr>
          <a:xfrm>
            <a:off x="5551532" y="1931954"/>
            <a:ext cx="1731600" cy="432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solidFill>
                  <a:schemeClr val="bg1"/>
                </a:solidFill>
                <a:latin typeface="Arial" panose="020B0604020202020204" pitchFamily="34" charset="0"/>
                <a:cs typeface="Arial" panose="020B0604020202020204" pitchFamily="34" charset="0"/>
              </a:rPr>
              <a:t>How to interpret change over time in this report</a:t>
            </a:r>
          </a:p>
        </p:txBody>
      </p:sp>
      <p:sp>
        <p:nvSpPr>
          <p:cNvPr id="60" name="Rectangle 59" descr="Benchmarking" title="Section 3">
            <a:hlinkClick r:id="rId9" action="ppaction://hlinksldjump"/>
            <a:extLst>
              <a:ext uri="{FF2B5EF4-FFF2-40B4-BE49-F238E27FC236}">
                <a16:creationId xmlns:a16="http://schemas.microsoft.com/office/drawing/2014/main" id="{E5131ED1-8797-084F-9EDF-921462C80672}"/>
              </a:ext>
            </a:extLst>
          </p:cNvPr>
          <p:cNvSpPr/>
          <p:nvPr/>
        </p:nvSpPr>
        <p:spPr>
          <a:xfrm>
            <a:off x="5551532" y="1030405"/>
            <a:ext cx="1731876" cy="885600"/>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bg1"/>
                </a:solidFill>
                <a:latin typeface="Arial" panose="020B0604020202020204" pitchFamily="34" charset="0"/>
                <a:cs typeface="Arial" panose="020B0604020202020204" pitchFamily="34" charset="0"/>
              </a:rPr>
              <a:t>3. </a:t>
            </a:r>
          </a:p>
          <a:p>
            <a:pPr algn="ctr"/>
            <a:r>
              <a:rPr lang="en-GB" sz="1200" b="1" dirty="0">
                <a:solidFill>
                  <a:schemeClr val="bg1"/>
                </a:solidFill>
                <a:latin typeface="Arial" panose="020B0604020202020204" pitchFamily="34" charset="0"/>
                <a:cs typeface="Arial" panose="020B0604020202020204" pitchFamily="34" charset="0"/>
              </a:rPr>
              <a:t>Change over time </a:t>
            </a:r>
          </a:p>
        </p:txBody>
      </p:sp>
      <p:sp>
        <p:nvSpPr>
          <p:cNvPr id="57" name="Rectangle 56">
            <a:hlinkClick r:id="rId10" action="ppaction://hlinksldjump"/>
            <a:extLst>
              <a:ext uri="{FF2B5EF4-FFF2-40B4-BE49-F238E27FC236}">
                <a16:creationId xmlns:a16="http://schemas.microsoft.com/office/drawing/2014/main" id="{7946DD29-A98D-A9DF-B7F0-182004EAE0E2}"/>
              </a:ext>
            </a:extLst>
          </p:cNvPr>
          <p:cNvSpPr/>
          <p:nvPr/>
        </p:nvSpPr>
        <p:spPr>
          <a:xfrm>
            <a:off x="3524313" y="3779421"/>
            <a:ext cx="1731876"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Older People’s Mental Health Services</a:t>
            </a:r>
          </a:p>
        </p:txBody>
      </p:sp>
      <p:sp>
        <p:nvSpPr>
          <p:cNvPr id="56" name="Rectangle 55">
            <a:hlinkClick r:id="rId11" action="ppaction://hlinksldjump"/>
            <a:extLst>
              <a:ext uri="{FF2B5EF4-FFF2-40B4-BE49-F238E27FC236}">
                <a16:creationId xmlns:a16="http://schemas.microsoft.com/office/drawing/2014/main" id="{32EB8984-D67D-DE04-2AFA-52111A9F37A4}"/>
              </a:ext>
            </a:extLst>
          </p:cNvPr>
          <p:cNvSpPr/>
          <p:nvPr/>
        </p:nvSpPr>
        <p:spPr>
          <a:xfrm>
            <a:off x="3524313" y="3234059"/>
            <a:ext cx="1731600"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54" name="Rectangle 53">
            <a:hlinkClick r:id="rId12" action="ppaction://hlinksldjump"/>
            <a:extLst>
              <a:ext uri="{FF2B5EF4-FFF2-40B4-BE49-F238E27FC236}">
                <a16:creationId xmlns:a16="http://schemas.microsoft.com/office/drawing/2014/main" id="{7037309C-C89F-69A7-16DE-A0BD93A6C671}"/>
              </a:ext>
            </a:extLst>
          </p:cNvPr>
          <p:cNvSpPr/>
          <p:nvPr/>
        </p:nvSpPr>
        <p:spPr>
          <a:xfrm>
            <a:off x="3524313" y="2802794"/>
            <a:ext cx="1731876" cy="432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How to interpret charts in this report</a:t>
            </a:r>
          </a:p>
        </p:txBody>
      </p:sp>
      <p:sp>
        <p:nvSpPr>
          <p:cNvPr id="58" name="Rectangle 57">
            <a:hlinkClick r:id="rId13" action="ppaction://hlinksldjump"/>
            <a:extLst>
              <a:ext uri="{FF2B5EF4-FFF2-40B4-BE49-F238E27FC236}">
                <a16:creationId xmlns:a16="http://schemas.microsoft.com/office/drawing/2014/main" id="{7A113C48-1EDE-B9D1-43AC-A076AB15AD92}"/>
              </a:ext>
            </a:extLst>
          </p:cNvPr>
          <p:cNvSpPr/>
          <p:nvPr/>
        </p:nvSpPr>
        <p:spPr>
          <a:xfrm>
            <a:off x="3527428" y="2359725"/>
            <a:ext cx="1731600" cy="432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How to interpret benchmarking in this report</a:t>
            </a:r>
          </a:p>
        </p:txBody>
      </p:sp>
      <p:sp>
        <p:nvSpPr>
          <p:cNvPr id="55" name="Rectangle 54" descr="Benchmarking" title="Section 3">
            <a:hlinkClick r:id="rId14" action="ppaction://hlinksldjump"/>
            <a:extLst>
              <a:ext uri="{FF2B5EF4-FFF2-40B4-BE49-F238E27FC236}">
                <a16:creationId xmlns:a16="http://schemas.microsoft.com/office/drawing/2014/main" id="{8C6B4643-7CAD-7B6C-301A-DEB184F577A4}"/>
              </a:ext>
            </a:extLst>
          </p:cNvPr>
          <p:cNvSpPr/>
          <p:nvPr/>
        </p:nvSpPr>
        <p:spPr>
          <a:xfrm>
            <a:off x="3527152" y="1039969"/>
            <a:ext cx="1731876" cy="885600"/>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2. </a:t>
            </a:r>
          </a:p>
          <a:p>
            <a:pPr algn="ctr"/>
            <a:r>
              <a:rPr lang="en-GB" sz="1200" b="1" dirty="0">
                <a:latin typeface="Arial" panose="020B0604020202020204" pitchFamily="34" charset="0"/>
                <a:cs typeface="Arial" panose="020B0604020202020204" pitchFamily="34" charset="0"/>
              </a:rPr>
              <a:t>Scoring &amp; Benchmarking</a:t>
            </a:r>
          </a:p>
          <a:p>
            <a:pPr algn="ctr"/>
            <a:r>
              <a:rPr lang="en-GB" sz="1200" b="1" dirty="0">
                <a:latin typeface="Arial" panose="020B0604020202020204" pitchFamily="34" charset="0"/>
                <a:cs typeface="Arial" panose="020B0604020202020204" pitchFamily="34" charset="0"/>
              </a:rPr>
              <a:t>AMHS and OPMHS </a:t>
            </a:r>
          </a:p>
        </p:txBody>
      </p:sp>
      <p:sp>
        <p:nvSpPr>
          <p:cNvPr id="52" name="Rectangle 51">
            <a:hlinkClick r:id="rId15" action="ppaction://hlinksldjump"/>
            <a:extLst>
              <a:ext uri="{FF2B5EF4-FFF2-40B4-BE49-F238E27FC236}">
                <a16:creationId xmlns:a16="http://schemas.microsoft.com/office/drawing/2014/main" id="{49F56C13-0350-B8B1-4CFA-869BD9369636}"/>
              </a:ext>
            </a:extLst>
          </p:cNvPr>
          <p:cNvSpPr>
            <a:spLocks/>
          </p:cNvSpPr>
          <p:nvPr/>
        </p:nvSpPr>
        <p:spPr>
          <a:xfrm>
            <a:off x="1537614" y="2802395"/>
            <a:ext cx="1727999" cy="432799"/>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Using the survey results</a:t>
            </a:r>
          </a:p>
        </p:txBody>
      </p:sp>
      <p:sp>
        <p:nvSpPr>
          <p:cNvPr id="50" name="Rectangle 49">
            <a:hlinkClick r:id="rId16" action="ppaction://hlinksldjump"/>
            <a:extLst>
              <a:ext uri="{FF2B5EF4-FFF2-40B4-BE49-F238E27FC236}">
                <a16:creationId xmlns:a16="http://schemas.microsoft.com/office/drawing/2014/main" id="{FBA58440-8B89-570D-2B18-16AAD5083349}"/>
              </a:ext>
            </a:extLst>
          </p:cNvPr>
          <p:cNvSpPr>
            <a:spLocks/>
          </p:cNvSpPr>
          <p:nvPr/>
        </p:nvSpPr>
        <p:spPr>
          <a:xfrm>
            <a:off x="1533737" y="2357978"/>
            <a:ext cx="1731876" cy="432799"/>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latin typeface="Arial" panose="020B0604020202020204" pitchFamily="34" charset="0"/>
                <a:cs typeface="Arial" panose="020B0604020202020204" pitchFamily="34" charset="0"/>
              </a:rPr>
              <a:t>Key terms used in this report</a:t>
            </a:r>
            <a:endParaRPr lang="en-GB" sz="1000" dirty="0">
              <a:latin typeface="Arial" panose="020B0604020202020204" pitchFamily="34" charset="0"/>
              <a:cs typeface="Arial" panose="020B0604020202020204" pitchFamily="34" charset="0"/>
            </a:endParaRPr>
          </a:p>
        </p:txBody>
      </p:sp>
      <p:sp>
        <p:nvSpPr>
          <p:cNvPr id="36" name="Rectangle 35">
            <a:hlinkClick r:id="rId17" action="ppaction://hlinksldjump"/>
            <a:extLst>
              <a:ext uri="{FF2B5EF4-FFF2-40B4-BE49-F238E27FC236}">
                <a16:creationId xmlns:a16="http://schemas.microsoft.com/office/drawing/2014/main" id="{D2E6A3CB-F679-860E-97C1-B4174CF4C7B3}"/>
              </a:ext>
            </a:extLst>
          </p:cNvPr>
          <p:cNvSpPr>
            <a:spLocks/>
          </p:cNvSpPr>
          <p:nvPr/>
        </p:nvSpPr>
        <p:spPr>
          <a:xfrm>
            <a:off x="1533737" y="1919046"/>
            <a:ext cx="1731876" cy="432799"/>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000" dirty="0">
                <a:latin typeface="Arial" panose="020B0604020202020204" pitchFamily="34" charset="0"/>
                <a:cs typeface="Arial" panose="020B0604020202020204" pitchFamily="34" charset="0"/>
              </a:rPr>
              <a:t>Background and methodology</a:t>
            </a:r>
            <a:endParaRPr lang="en-GB" sz="1000" dirty="0">
              <a:latin typeface="Arial" panose="020B0604020202020204" pitchFamily="34" charset="0"/>
              <a:cs typeface="Arial" panose="020B0604020202020204" pitchFamily="34" charset="0"/>
            </a:endParaRPr>
          </a:p>
        </p:txBody>
      </p:sp>
      <p:sp>
        <p:nvSpPr>
          <p:cNvPr id="32" name="Rectangle 31" descr="Background &amp; methodology&#10;" title="Section 1">
            <a:hlinkClick r:id="rId18" action="ppaction://hlinksldjump"/>
            <a:extLst>
              <a:ext uri="{FF2B5EF4-FFF2-40B4-BE49-F238E27FC236}">
                <a16:creationId xmlns:a16="http://schemas.microsoft.com/office/drawing/2014/main" id="{DC539912-6884-1F53-CFEF-1E7A6D417768}"/>
              </a:ext>
            </a:extLst>
          </p:cNvPr>
          <p:cNvSpPr>
            <a:spLocks/>
          </p:cNvSpPr>
          <p:nvPr/>
        </p:nvSpPr>
        <p:spPr>
          <a:xfrm>
            <a:off x="1533737" y="1039969"/>
            <a:ext cx="1731876" cy="886454"/>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1. </a:t>
            </a:r>
          </a:p>
          <a:p>
            <a:pPr algn="ctr"/>
            <a:r>
              <a:rPr lang="en-GB" sz="1200" b="1" dirty="0">
                <a:latin typeface="Arial" panose="020B0604020202020204" pitchFamily="34" charset="0"/>
                <a:cs typeface="Arial" panose="020B0604020202020204" pitchFamily="34" charset="0"/>
              </a:rPr>
              <a:t>Background &amp; methodology</a:t>
            </a:r>
          </a:p>
        </p:txBody>
      </p:sp>
      <p:sp>
        <p:nvSpPr>
          <p:cNvPr id="20" name="Title 6" descr="Contents">
            <a:extLst>
              <a:ext uri="{FF2B5EF4-FFF2-40B4-BE49-F238E27FC236}">
                <a16:creationId xmlns:a16="http://schemas.microsoft.com/office/drawing/2014/main" id="{7010D036-996D-4175-88DE-CD6AD51E5891}"/>
              </a:ext>
            </a:extLst>
          </p:cNvPr>
          <p:cNvSpPr>
            <a:spLocks noGrp="1"/>
          </p:cNvSpPr>
          <p:nvPr>
            <p:ph type="title" idx="4294967295"/>
          </p:nvPr>
        </p:nvSpPr>
        <p:spPr>
          <a:xfrm>
            <a:off x="151273" y="423959"/>
            <a:ext cx="8341964" cy="484188"/>
          </a:xfrm>
        </p:spPr>
        <p:txBody>
          <a:bodyPr>
            <a:normAutofit/>
          </a:bodyPr>
          <a:lstStyle/>
          <a:p>
            <a:r>
              <a:rPr lang="en-GB" sz="2800" b="1">
                <a:solidFill>
                  <a:srgbClr val="6D276A"/>
                </a:solidFill>
                <a:latin typeface="Arial" panose="020B0604020202020204" pitchFamily="34" charset="0"/>
                <a:cs typeface="Arial" panose="020B0604020202020204" pitchFamily="34" charset="0"/>
              </a:rPr>
              <a:t>Contents</a:t>
            </a:r>
          </a:p>
        </p:txBody>
      </p:sp>
      <p:sp>
        <p:nvSpPr>
          <p:cNvPr id="2" name="Rectangle 1">
            <a:hlinkClick r:id="rId19" action="ppaction://hlinksldjump"/>
            <a:extLst>
              <a:ext uri="{FF2B5EF4-FFF2-40B4-BE49-F238E27FC236}">
                <a16:creationId xmlns:a16="http://schemas.microsoft.com/office/drawing/2014/main" id="{1E72A525-6691-677B-DD72-1788FB6630C1}"/>
              </a:ext>
            </a:extLst>
          </p:cNvPr>
          <p:cNvSpPr>
            <a:spLocks/>
          </p:cNvSpPr>
          <p:nvPr/>
        </p:nvSpPr>
        <p:spPr>
          <a:xfrm>
            <a:off x="3527152" y="1924834"/>
            <a:ext cx="1731876" cy="432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latin typeface="Arial" panose="020B0604020202020204" pitchFamily="34" charset="0"/>
                <a:cs typeface="Arial" panose="020B0604020202020204" pitchFamily="34" charset="0"/>
              </a:rPr>
              <a:t>How questions are scored</a:t>
            </a:r>
            <a:endParaRPr lang="en-GB"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90687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EFD2951B-BD9F-672B-192C-12850F114EC1}"/>
              </a:ext>
            </a:extLst>
          </p:cNvPr>
          <p:cNvSpPr>
            <a:spLocks noGrp="1"/>
          </p:cNvSpPr>
          <p:nvPr>
            <p:ph type="title"/>
          </p:nvPr>
        </p:nvSpPr>
        <p:spPr>
          <a:xfrm>
            <a:off x="419970" y="613664"/>
            <a:ext cx="11417697" cy="654856"/>
          </a:xfrm>
        </p:spPr>
        <p:txBody>
          <a:bodyPr>
            <a:normAutofit/>
          </a:bodyPr>
          <a:lstStyle/>
          <a:p>
            <a:r>
              <a:rPr lang="en-GB"/>
              <a:t>Section 3. Your care </a:t>
            </a:r>
          </a:p>
        </p:txBody>
      </p:sp>
      <p:sp>
        <p:nvSpPr>
          <p:cNvPr id="6" name="TextBox 5">
            <a:extLst>
              <a:ext uri="{FF2B5EF4-FFF2-40B4-BE49-F238E27FC236}">
                <a16:creationId xmlns:a16="http://schemas.microsoft.com/office/drawing/2014/main" id="{CBBD721C-638B-4489-0B84-1C028030D7FD}"/>
              </a:ext>
            </a:extLst>
          </p:cNvPr>
          <p:cNvSpPr txBox="1"/>
          <p:nvPr/>
        </p:nvSpPr>
        <p:spPr>
          <a:xfrm>
            <a:off x="425225" y="1176707"/>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F9EA5149-4F37-6217-33D7-00C18115323B}"/>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3" descr="A bar chart showing the range of section scores for all NHS trusts for Section 1 (Health and social care workers).">
            <a:extLst>
              <a:ext uri="{FF2B5EF4-FFF2-40B4-BE49-F238E27FC236}">
                <a16:creationId xmlns:a16="http://schemas.microsoft.com/office/drawing/2014/main" id="{A26280A8-4399-08D2-6320-B7839389EC15}"/>
              </a:ext>
            </a:extLst>
          </p:cNvPr>
          <p:cNvGraphicFramePr/>
          <p:nvPr>
            <p:extLst>
              <p:ext uri="{D42A27DB-BD31-4B8C-83A1-F6EECF244321}">
                <p14:modId xmlns:p14="http://schemas.microsoft.com/office/powerpoint/2010/main" val="1473674856"/>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D77DC7EB-7C0B-4B85-E064-DA345A3B0297}"/>
              </a:ext>
            </a:extLst>
          </p:cNvPr>
          <p:cNvGraphicFramePr>
            <a:graphicFrameLocks noGrp="1"/>
          </p:cNvGraphicFramePr>
          <p:nvPr>
            <p:extLst>
              <p:ext uri="{D42A27DB-BD31-4B8C-83A1-F6EECF244321}">
                <p14:modId xmlns:p14="http://schemas.microsoft.com/office/powerpoint/2010/main" val="2137798520"/>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6.6</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73A3F22F-8084-F3E6-1C5D-AD61B3B897E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073433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053BFE-4319-8C29-797E-1B7E2C933EA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3EDD6C3-47F3-0BC8-FB37-E4CCAFEB886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A8C3AB15-D2C2-F489-79D7-ADF0764CD6E6}"/>
              </a:ext>
            </a:extLst>
          </p:cNvPr>
          <p:cNvGraphicFramePr>
            <a:graphicFrameLocks noGrp="1"/>
          </p:cNvGraphicFramePr>
          <p:nvPr>
            <p:extLst>
              <p:ext uri="{D42A27DB-BD31-4B8C-83A1-F6EECF244321}">
                <p14:modId xmlns:p14="http://schemas.microsoft.com/office/powerpoint/2010/main" val="2048083402"/>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7.3</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TextBox 13">
            <a:extLst>
              <a:ext uri="{FF2B5EF4-FFF2-40B4-BE49-F238E27FC236}">
                <a16:creationId xmlns:a16="http://schemas.microsoft.com/office/drawing/2014/main" id="{F83458DE-4613-8944-DA7E-24E8605A3DA5}"/>
              </a:ext>
            </a:extLst>
          </p:cNvPr>
          <p:cNvSpPr txBox="1"/>
          <p:nvPr/>
        </p:nvSpPr>
        <p:spPr>
          <a:xfrm>
            <a:off x="363640" y="5325779"/>
            <a:ext cx="1707950" cy="646331"/>
          </a:xfrm>
          <a:prstGeom prst="rect">
            <a:avLst/>
          </a:prstGeom>
          <a:noFill/>
        </p:spPr>
        <p:txBody>
          <a:bodyPr wrap="square">
            <a:spAutoFit/>
          </a:bodyPr>
          <a:lstStyle/>
          <a:p>
            <a:pPr algn="r">
              <a:defRPr/>
            </a:pPr>
            <a:r>
              <a:rPr lang="en-GB" sz="900" dirty="0">
                <a:latin typeface="Arial" panose="020B0604020202020204" pitchFamily="34" charset="0"/>
                <a:cs typeface="Arial" panose="020B0604020202020204" pitchFamily="34" charset="0"/>
              </a:rPr>
              <a:t>Q18. Has your NHS mental health team supported you to make decisions about your care and treatment?</a:t>
            </a:r>
            <a:endParaRPr lang="en-US" sz="9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558C12C8-A4BD-8519-75DB-79F34BB28743}"/>
              </a:ext>
            </a:extLst>
          </p:cNvPr>
          <p:cNvSpPr txBox="1"/>
          <p:nvPr/>
        </p:nvSpPr>
        <p:spPr>
          <a:xfrm>
            <a:off x="363640" y="4260583"/>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Q17. In the last 12 months, have you had a care review meeting with your NHS mental health team to discuss how your care is working?</a:t>
            </a:r>
            <a:endParaRPr lang="en-US" sz="90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8E611E70-0FBA-D191-E493-9B6E84BBFCFB}"/>
              </a:ext>
            </a:extLst>
          </p:cNvPr>
          <p:cNvSpPr txBox="1"/>
          <p:nvPr/>
        </p:nvSpPr>
        <p:spPr>
          <a:xfrm>
            <a:off x="363640" y="3347445"/>
            <a:ext cx="1707950" cy="6463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Q16. Were you given a choice on how your care and treatment would be delivered?</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ADBFF2C1-61C6-406C-B3C8-4BD160F94F10}"/>
              </a:ext>
            </a:extLst>
          </p:cNvPr>
          <p:cNvGrpSpPr/>
          <p:nvPr/>
        </p:nvGrpSpPr>
        <p:grpSpPr>
          <a:xfrm>
            <a:off x="162537" y="1360256"/>
            <a:ext cx="8280000" cy="1796400"/>
            <a:chOff x="361028" y="1452764"/>
            <a:chExt cx="8280000" cy="1538336"/>
          </a:xfrm>
        </p:grpSpPr>
        <p:graphicFrame>
          <p:nvGraphicFramePr>
            <p:cNvPr id="9" name="Q15">
              <a:extLst>
                <a:ext uri="{FF2B5EF4-FFF2-40B4-BE49-F238E27FC236}">
                  <a16:creationId xmlns:a16="http://schemas.microsoft.com/office/drawing/2014/main" id="{6B1C2400-6983-93E5-7AD9-4E7DE2561266}"/>
                </a:ext>
              </a:extLst>
            </p:cNvPr>
            <p:cNvGraphicFramePr/>
            <p:nvPr>
              <p:extLst>
                <p:ext uri="{D42A27DB-BD31-4B8C-83A1-F6EECF244321}">
                  <p14:modId xmlns:p14="http://schemas.microsoft.com/office/powerpoint/2010/main" val="542814340"/>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E0FC9089-4CEB-4A90-5823-46AC139A2728}"/>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E226B964-A6F2-6BC2-179C-1D85A98A04F6}"/>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5A6F3540-07D4-18E7-3905-63B75E57666C}"/>
              </a:ext>
            </a:extLst>
          </p:cNvPr>
          <p:cNvSpPr>
            <a:spLocks noGrp="1"/>
          </p:cNvSpPr>
          <p:nvPr>
            <p:ph type="title"/>
          </p:nvPr>
        </p:nvSpPr>
        <p:spPr>
          <a:xfrm>
            <a:off x="419970" y="613664"/>
            <a:ext cx="11417697" cy="654856"/>
          </a:xfrm>
        </p:spPr>
        <p:txBody>
          <a:bodyPr/>
          <a:lstStyle/>
          <a:p>
            <a:r>
              <a:rPr lang="en-GB" dirty="0"/>
              <a:t>Section 3. Your care (continued)</a:t>
            </a:r>
          </a:p>
        </p:txBody>
      </p:sp>
      <p:graphicFrame>
        <p:nvGraphicFramePr>
          <p:cNvPr id="3" name="Q18" descr="A chart showing how your Trust scored for Q13 compared with other trusts that took part; using the ‘expected range’ analysis technique. ">
            <a:extLst>
              <a:ext uri="{FF2B5EF4-FFF2-40B4-BE49-F238E27FC236}">
                <a16:creationId xmlns:a16="http://schemas.microsoft.com/office/drawing/2014/main" id="{7A824232-7453-03E0-C609-39C4F6EE2A69}"/>
              </a:ext>
            </a:extLst>
          </p:cNvPr>
          <p:cNvGraphicFramePr>
            <a:graphicFrameLocks/>
          </p:cNvGraphicFramePr>
          <p:nvPr>
            <p:extLst>
              <p:ext uri="{D42A27DB-BD31-4B8C-83A1-F6EECF244321}">
                <p14:modId xmlns:p14="http://schemas.microsoft.com/office/powerpoint/2010/main" val="2493194732"/>
              </p:ext>
            </p:extLst>
          </p:nvPr>
        </p:nvGraphicFramePr>
        <p:xfrm>
          <a:off x="196010" y="5035012"/>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17" descr="A chart showing how your Trust scored for Q13 compared with other trusts that took part; using the ‘expected range’ analysis technique. ">
            <a:extLst>
              <a:ext uri="{FF2B5EF4-FFF2-40B4-BE49-F238E27FC236}">
                <a16:creationId xmlns:a16="http://schemas.microsoft.com/office/drawing/2014/main" id="{9B8FA2AD-48E2-2EC7-BC92-BAE9A9BCA25D}"/>
              </a:ext>
            </a:extLst>
          </p:cNvPr>
          <p:cNvGraphicFramePr>
            <a:graphicFrameLocks/>
          </p:cNvGraphicFramePr>
          <p:nvPr>
            <p:extLst>
              <p:ext uri="{D42A27DB-BD31-4B8C-83A1-F6EECF244321}">
                <p14:modId xmlns:p14="http://schemas.microsoft.com/office/powerpoint/2010/main" val="3275366530"/>
              </p:ext>
            </p:extLst>
          </p:nvPr>
        </p:nvGraphicFramePr>
        <p:xfrm>
          <a:off x="228863" y="4060209"/>
          <a:ext cx="8246527" cy="90807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Q16" descr="A chart showing how your Trust scored for Q13 compared with other trusts that took part; using the ‘expected range’ analysis technique. ">
            <a:extLst>
              <a:ext uri="{FF2B5EF4-FFF2-40B4-BE49-F238E27FC236}">
                <a16:creationId xmlns:a16="http://schemas.microsoft.com/office/drawing/2014/main" id="{DE9492E6-02C0-07A5-7AE7-2088F34BC6DD}"/>
              </a:ext>
            </a:extLst>
          </p:cNvPr>
          <p:cNvGraphicFramePr>
            <a:graphicFrameLocks/>
          </p:cNvGraphicFramePr>
          <p:nvPr>
            <p:extLst>
              <p:ext uri="{D42A27DB-BD31-4B8C-83A1-F6EECF244321}">
                <p14:modId xmlns:p14="http://schemas.microsoft.com/office/powerpoint/2010/main" val="213481995"/>
              </p:ext>
            </p:extLst>
          </p:nvPr>
        </p:nvGraphicFramePr>
        <p:xfrm>
          <a:off x="196010" y="3051946"/>
          <a:ext cx="8246527" cy="90807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5587552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8550A6-370C-A9FC-9589-D635EA3D6D45}"/>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1556BE3-5AE7-7E0E-CCDA-8004AE978C7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B93CAF97-592C-0208-8337-2B3FC2C18DCA}"/>
              </a:ext>
            </a:extLst>
          </p:cNvPr>
          <p:cNvGraphicFramePr>
            <a:graphicFrameLocks noGrp="1"/>
          </p:cNvGraphicFramePr>
          <p:nvPr>
            <p:extLst>
              <p:ext uri="{D42A27DB-BD31-4B8C-83A1-F6EECF244321}">
                <p14:modId xmlns:p14="http://schemas.microsoft.com/office/powerpoint/2010/main" val="2341906001"/>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A8603386-18B4-D70B-CA65-E7E5C3E3373C}"/>
              </a:ext>
            </a:extLst>
          </p:cNvPr>
          <p:cNvGrpSpPr/>
          <p:nvPr/>
        </p:nvGrpSpPr>
        <p:grpSpPr>
          <a:xfrm>
            <a:off x="162537" y="1360256"/>
            <a:ext cx="8280000" cy="1796400"/>
            <a:chOff x="361028" y="1452764"/>
            <a:chExt cx="8280000" cy="1538336"/>
          </a:xfrm>
        </p:grpSpPr>
        <p:graphicFrame>
          <p:nvGraphicFramePr>
            <p:cNvPr id="9" name="Q19">
              <a:extLst>
                <a:ext uri="{FF2B5EF4-FFF2-40B4-BE49-F238E27FC236}">
                  <a16:creationId xmlns:a16="http://schemas.microsoft.com/office/drawing/2014/main" id="{5A7D2D1D-7B03-20AD-30F6-F1CB528A2E0F}"/>
                </a:ext>
              </a:extLst>
            </p:cNvPr>
            <p:cNvGraphicFramePr/>
            <p:nvPr>
              <p:extLst>
                <p:ext uri="{D42A27DB-BD31-4B8C-83A1-F6EECF244321}">
                  <p14:modId xmlns:p14="http://schemas.microsoft.com/office/powerpoint/2010/main" val="2433359497"/>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FFC57735-4059-0FD1-90FC-EF4AD202E0BD}"/>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82744356-785D-8CE9-F54B-A4ACEDF65321}"/>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7070018E-477A-B799-8770-0001850D2E1B}"/>
              </a:ext>
            </a:extLst>
          </p:cNvPr>
          <p:cNvSpPr>
            <a:spLocks noGrp="1"/>
          </p:cNvSpPr>
          <p:nvPr>
            <p:ph type="title"/>
          </p:nvPr>
        </p:nvSpPr>
        <p:spPr>
          <a:xfrm>
            <a:off x="419970" y="613664"/>
            <a:ext cx="11417697" cy="654856"/>
          </a:xfrm>
        </p:spPr>
        <p:txBody>
          <a:bodyPr/>
          <a:lstStyle/>
          <a:p>
            <a:r>
              <a:rPr lang="en-GB" dirty="0"/>
              <a:t>Section 3. Your care (continued)</a:t>
            </a:r>
          </a:p>
        </p:txBody>
      </p:sp>
    </p:spTree>
    <p:extLst>
      <p:ext uri="{BB962C8B-B14F-4D97-AF65-F5344CB8AC3E}">
        <p14:creationId xmlns:p14="http://schemas.microsoft.com/office/powerpoint/2010/main" val="22223667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3CEA8C5C-99E5-2115-480A-164E15E7D7C2}"/>
              </a:ext>
            </a:extLst>
          </p:cNvPr>
          <p:cNvSpPr>
            <a:spLocks noGrp="1"/>
          </p:cNvSpPr>
          <p:nvPr>
            <p:ph type="title"/>
          </p:nvPr>
        </p:nvSpPr>
        <p:spPr>
          <a:xfrm>
            <a:off x="419970" y="613664"/>
            <a:ext cx="11417697" cy="654856"/>
          </a:xfrm>
        </p:spPr>
        <p:txBody>
          <a:bodyPr>
            <a:normAutofit/>
          </a:bodyPr>
          <a:lstStyle/>
          <a:p>
            <a:r>
              <a:rPr lang="en-GB"/>
              <a:t>Section 4. Medication</a:t>
            </a:r>
          </a:p>
        </p:txBody>
      </p:sp>
      <p:sp>
        <p:nvSpPr>
          <p:cNvPr id="6" name="TextBox 5">
            <a:extLst>
              <a:ext uri="{FF2B5EF4-FFF2-40B4-BE49-F238E27FC236}">
                <a16:creationId xmlns:a16="http://schemas.microsoft.com/office/drawing/2014/main" id="{386B52AA-F9E5-13B1-1737-E71E535CC9C7}"/>
              </a:ext>
            </a:extLst>
          </p:cNvPr>
          <p:cNvSpPr txBox="1"/>
          <p:nvPr/>
        </p:nvSpPr>
        <p:spPr>
          <a:xfrm>
            <a:off x="425225" y="1183748"/>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FB665522-095B-84B4-F8BC-8B44E7F84ED2}"/>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4" descr="A bar chart showing the range of section scores for all NHS trusts for Section 1 (Health and social care workers).">
            <a:extLst>
              <a:ext uri="{FF2B5EF4-FFF2-40B4-BE49-F238E27FC236}">
                <a16:creationId xmlns:a16="http://schemas.microsoft.com/office/drawing/2014/main" id="{B5F77B56-DAE1-C8FF-27F5-01244C5BC2B5}"/>
              </a:ext>
            </a:extLst>
          </p:cNvPr>
          <p:cNvGraphicFramePr/>
          <p:nvPr>
            <p:extLst>
              <p:ext uri="{D42A27DB-BD31-4B8C-83A1-F6EECF244321}">
                <p14:modId xmlns:p14="http://schemas.microsoft.com/office/powerpoint/2010/main" val="177105872"/>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8EBE0C87-18D7-C6F7-1EFE-B9FFEE45AFDC}"/>
              </a:ext>
            </a:extLst>
          </p:cNvPr>
          <p:cNvGraphicFramePr>
            <a:graphicFrameLocks noGrp="1"/>
          </p:cNvGraphicFramePr>
          <p:nvPr>
            <p:extLst>
              <p:ext uri="{D42A27DB-BD31-4B8C-83A1-F6EECF244321}">
                <p14:modId xmlns:p14="http://schemas.microsoft.com/office/powerpoint/2010/main" val="441215624"/>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7.1</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C6659488-706F-3134-C7D8-5955B15DCC0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5051437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1A20F6-4616-A0D8-D484-E4B379444B64}"/>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24110E0-C7E3-3164-904C-687A2A12CDA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473F0EDF-94C5-985A-FE29-B13F875D5A12}"/>
              </a:ext>
            </a:extLst>
          </p:cNvPr>
          <p:cNvGraphicFramePr>
            <a:graphicFrameLocks noGrp="1"/>
          </p:cNvGraphicFramePr>
          <p:nvPr>
            <p:extLst>
              <p:ext uri="{D42A27DB-BD31-4B8C-83A1-F6EECF244321}">
                <p14:modId xmlns:p14="http://schemas.microsoft.com/office/powerpoint/2010/main" val="3910377044"/>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8.7</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8.4</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TextBox 13">
            <a:extLst>
              <a:ext uri="{FF2B5EF4-FFF2-40B4-BE49-F238E27FC236}">
                <a16:creationId xmlns:a16="http://schemas.microsoft.com/office/drawing/2014/main" id="{7790628D-C3F7-5CE1-8EFC-665186AC3D3E}"/>
              </a:ext>
            </a:extLst>
          </p:cNvPr>
          <p:cNvSpPr txBox="1"/>
          <p:nvPr/>
        </p:nvSpPr>
        <p:spPr>
          <a:xfrm>
            <a:off x="363640" y="5256534"/>
            <a:ext cx="1707950" cy="784830"/>
          </a:xfrm>
          <a:prstGeom prst="rect">
            <a:avLst/>
          </a:prstGeom>
          <a:noFill/>
        </p:spPr>
        <p:txBody>
          <a:bodyPr wrap="square">
            <a:spAutoFit/>
          </a:bodyPr>
          <a:lstStyle/>
          <a:p>
            <a:pPr algn="r">
              <a:defRPr/>
            </a:pPr>
            <a:r>
              <a:rPr lang="en-GB" sz="900" dirty="0">
                <a:latin typeface="Arial" panose="020B0604020202020204" pitchFamily="34" charset="0"/>
                <a:cs typeface="Arial" panose="020B0604020202020204" pitchFamily="34" charset="0"/>
              </a:rPr>
              <a:t>Q21_4. Have any of the following been discussed with you about your medication?</a:t>
            </a:r>
          </a:p>
          <a:p>
            <a:pPr algn="r">
              <a:defRPr/>
            </a:pPr>
            <a:r>
              <a:rPr lang="en-GB" sz="900" dirty="0">
                <a:latin typeface="Arial" panose="020B0604020202020204" pitchFamily="34" charset="0"/>
                <a:cs typeface="Arial" panose="020B0604020202020204" pitchFamily="34" charset="0"/>
              </a:rPr>
              <a:t>What will happen if I stop taking my medication</a:t>
            </a:r>
          </a:p>
        </p:txBody>
      </p:sp>
      <p:sp>
        <p:nvSpPr>
          <p:cNvPr id="16" name="TextBox 15">
            <a:extLst>
              <a:ext uri="{FF2B5EF4-FFF2-40B4-BE49-F238E27FC236}">
                <a16:creationId xmlns:a16="http://schemas.microsoft.com/office/drawing/2014/main" id="{98709FF9-43C0-E7A9-661C-CD348F59C144}"/>
              </a:ext>
            </a:extLst>
          </p:cNvPr>
          <p:cNvSpPr txBox="1"/>
          <p:nvPr/>
        </p:nvSpPr>
        <p:spPr>
          <a:xfrm>
            <a:off x="363640" y="4358263"/>
            <a:ext cx="1707950" cy="6463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Q21_3. Have any of the following been discussed with you about your medication?</a:t>
            </a:r>
          </a:p>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Side effects of medication</a:t>
            </a:r>
          </a:p>
        </p:txBody>
      </p:sp>
      <p:sp>
        <p:nvSpPr>
          <p:cNvPr id="18" name="TextBox 17">
            <a:extLst>
              <a:ext uri="{FF2B5EF4-FFF2-40B4-BE49-F238E27FC236}">
                <a16:creationId xmlns:a16="http://schemas.microsoft.com/office/drawing/2014/main" id="{F4D09067-E4E2-DDD0-97DB-49A64EC83076}"/>
              </a:ext>
            </a:extLst>
          </p:cNvPr>
          <p:cNvSpPr txBox="1"/>
          <p:nvPr/>
        </p:nvSpPr>
        <p:spPr>
          <a:xfrm>
            <a:off x="363640" y="3347445"/>
            <a:ext cx="1707950" cy="6463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Q21_2. Have any of the following been discussed with you about your medication? Benefits of medication</a:t>
            </a: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A143EADA-22ED-FA62-E568-2285242EB45D}"/>
              </a:ext>
            </a:extLst>
          </p:cNvPr>
          <p:cNvGrpSpPr/>
          <p:nvPr/>
        </p:nvGrpSpPr>
        <p:grpSpPr>
          <a:xfrm>
            <a:off x="162537" y="1360256"/>
            <a:ext cx="8280000" cy="1796400"/>
            <a:chOff x="361028" y="1452764"/>
            <a:chExt cx="8280000" cy="1538336"/>
          </a:xfrm>
        </p:grpSpPr>
        <p:graphicFrame>
          <p:nvGraphicFramePr>
            <p:cNvPr id="9" name="Q21_1">
              <a:extLst>
                <a:ext uri="{FF2B5EF4-FFF2-40B4-BE49-F238E27FC236}">
                  <a16:creationId xmlns:a16="http://schemas.microsoft.com/office/drawing/2014/main" id="{5464C973-AF37-ACFC-32D0-BB427D21D5FB}"/>
                </a:ext>
              </a:extLst>
            </p:cNvPr>
            <p:cNvGraphicFramePr/>
            <p:nvPr>
              <p:extLst>
                <p:ext uri="{D42A27DB-BD31-4B8C-83A1-F6EECF244321}">
                  <p14:modId xmlns:p14="http://schemas.microsoft.com/office/powerpoint/2010/main" val="2281275362"/>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E58D5548-5E14-C17C-A732-17A0B770F9AB}"/>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8AE70373-E032-9E82-6CAF-07EC8898DB13}"/>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D4E26477-1585-FE73-35F7-AF62CAFE0671}"/>
              </a:ext>
            </a:extLst>
          </p:cNvPr>
          <p:cNvSpPr>
            <a:spLocks noGrp="1"/>
          </p:cNvSpPr>
          <p:nvPr>
            <p:ph type="title"/>
          </p:nvPr>
        </p:nvSpPr>
        <p:spPr>
          <a:xfrm>
            <a:off x="419970" y="613664"/>
            <a:ext cx="11417697" cy="654856"/>
          </a:xfrm>
        </p:spPr>
        <p:txBody>
          <a:bodyPr/>
          <a:lstStyle/>
          <a:p>
            <a:r>
              <a:rPr lang="en-GB" dirty="0"/>
              <a:t>Section 4. Medication (continued)</a:t>
            </a:r>
          </a:p>
        </p:txBody>
      </p:sp>
      <p:graphicFrame>
        <p:nvGraphicFramePr>
          <p:cNvPr id="3" name="Q21_3" descr="A chart showing how your Trust scored for Q13 compared with other trusts that took part; using the ‘expected range’ analysis technique. ">
            <a:extLst>
              <a:ext uri="{FF2B5EF4-FFF2-40B4-BE49-F238E27FC236}">
                <a16:creationId xmlns:a16="http://schemas.microsoft.com/office/drawing/2014/main" id="{AC35C015-B3C3-C475-C2FC-2B0454043B14}"/>
              </a:ext>
            </a:extLst>
          </p:cNvPr>
          <p:cNvGraphicFramePr>
            <a:graphicFrameLocks/>
          </p:cNvGraphicFramePr>
          <p:nvPr>
            <p:extLst>
              <p:ext uri="{D42A27DB-BD31-4B8C-83A1-F6EECF244321}">
                <p14:modId xmlns:p14="http://schemas.microsoft.com/office/powerpoint/2010/main" val="3253154368"/>
              </p:ext>
            </p:extLst>
          </p:nvPr>
        </p:nvGraphicFramePr>
        <p:xfrm>
          <a:off x="228863" y="4060209"/>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21_4" descr="A chart showing how your Trust scored for Q13 compared with other trusts that took part; using the ‘expected range’ analysis technique. ">
            <a:extLst>
              <a:ext uri="{FF2B5EF4-FFF2-40B4-BE49-F238E27FC236}">
                <a16:creationId xmlns:a16="http://schemas.microsoft.com/office/drawing/2014/main" id="{E084C2F9-6084-2894-C495-1EC90A183D83}"/>
              </a:ext>
            </a:extLst>
          </p:cNvPr>
          <p:cNvGraphicFramePr>
            <a:graphicFrameLocks/>
          </p:cNvGraphicFramePr>
          <p:nvPr>
            <p:extLst>
              <p:ext uri="{D42A27DB-BD31-4B8C-83A1-F6EECF244321}">
                <p14:modId xmlns:p14="http://schemas.microsoft.com/office/powerpoint/2010/main" val="108262855"/>
              </p:ext>
            </p:extLst>
          </p:nvPr>
        </p:nvGraphicFramePr>
        <p:xfrm>
          <a:off x="228863" y="5043706"/>
          <a:ext cx="8246527" cy="90807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Q21_2" descr="A chart showing how your Trust scored for Q13 compared with other trusts that took part; using the ‘expected range’ analysis technique. ">
            <a:extLst>
              <a:ext uri="{FF2B5EF4-FFF2-40B4-BE49-F238E27FC236}">
                <a16:creationId xmlns:a16="http://schemas.microsoft.com/office/drawing/2014/main" id="{39CC8D93-4FA0-FE30-BA71-1D43DC39383E}"/>
              </a:ext>
            </a:extLst>
          </p:cNvPr>
          <p:cNvGraphicFramePr>
            <a:graphicFrameLocks/>
          </p:cNvGraphicFramePr>
          <p:nvPr>
            <p:extLst>
              <p:ext uri="{D42A27DB-BD31-4B8C-83A1-F6EECF244321}">
                <p14:modId xmlns:p14="http://schemas.microsoft.com/office/powerpoint/2010/main" val="1900997087"/>
              </p:ext>
            </p:extLst>
          </p:nvPr>
        </p:nvGraphicFramePr>
        <p:xfrm>
          <a:off x="196010" y="3122049"/>
          <a:ext cx="8246527" cy="90807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7021901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0BE8DF-BDE0-67B5-9A30-9C0615DEA14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BAAA40F-F878-2201-0C9C-B64CB13CEAC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FFC29B33-BA73-5811-E3F4-9B41F948E087}"/>
              </a:ext>
            </a:extLst>
          </p:cNvPr>
          <p:cNvGraphicFramePr>
            <a:graphicFrameLocks noGrp="1"/>
          </p:cNvGraphicFramePr>
          <p:nvPr>
            <p:extLst>
              <p:ext uri="{D42A27DB-BD31-4B8C-83A1-F6EECF244321}">
                <p14:modId xmlns:p14="http://schemas.microsoft.com/office/powerpoint/2010/main" val="968433299"/>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8.6</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8.3</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1FDB174D-7811-71A1-0DBF-7D1D90C3CA73}"/>
              </a:ext>
            </a:extLst>
          </p:cNvPr>
          <p:cNvGrpSpPr/>
          <p:nvPr/>
        </p:nvGrpSpPr>
        <p:grpSpPr>
          <a:xfrm>
            <a:off x="162537" y="1360256"/>
            <a:ext cx="8280000" cy="1796400"/>
            <a:chOff x="361028" y="1452764"/>
            <a:chExt cx="8280000" cy="1538336"/>
          </a:xfrm>
        </p:grpSpPr>
        <p:graphicFrame>
          <p:nvGraphicFramePr>
            <p:cNvPr id="9" name="Q22">
              <a:extLst>
                <a:ext uri="{FF2B5EF4-FFF2-40B4-BE49-F238E27FC236}">
                  <a16:creationId xmlns:a16="http://schemas.microsoft.com/office/drawing/2014/main" id="{9BC7C889-6DE4-6FE6-28E9-70688E90A1FC}"/>
                </a:ext>
              </a:extLst>
            </p:cNvPr>
            <p:cNvGraphicFramePr/>
            <p:nvPr>
              <p:extLst>
                <p:ext uri="{D42A27DB-BD31-4B8C-83A1-F6EECF244321}">
                  <p14:modId xmlns:p14="http://schemas.microsoft.com/office/powerpoint/2010/main" val="3444943782"/>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83A91C0C-F562-694E-A1FF-FFFE50B20E08}"/>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FCDCCB17-2544-CB2F-D5D2-857F6179F060}"/>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C19DF3C9-B49B-871F-9EF7-1D255D6C3E34}"/>
              </a:ext>
            </a:extLst>
          </p:cNvPr>
          <p:cNvSpPr>
            <a:spLocks noGrp="1"/>
          </p:cNvSpPr>
          <p:nvPr>
            <p:ph type="title"/>
          </p:nvPr>
        </p:nvSpPr>
        <p:spPr>
          <a:xfrm>
            <a:off x="419970" y="613664"/>
            <a:ext cx="11417697" cy="654856"/>
          </a:xfrm>
        </p:spPr>
        <p:txBody>
          <a:bodyPr/>
          <a:lstStyle/>
          <a:p>
            <a:r>
              <a:rPr lang="en-GB" dirty="0"/>
              <a:t>Section 4. Medication (continued)</a:t>
            </a:r>
          </a:p>
        </p:txBody>
      </p:sp>
    </p:spTree>
    <p:extLst>
      <p:ext uri="{BB962C8B-B14F-4D97-AF65-F5344CB8AC3E}">
        <p14:creationId xmlns:p14="http://schemas.microsoft.com/office/powerpoint/2010/main" val="39444863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27ED16D4-3166-800A-B041-9820929E71F2}"/>
              </a:ext>
            </a:extLst>
          </p:cNvPr>
          <p:cNvSpPr>
            <a:spLocks noGrp="1"/>
          </p:cNvSpPr>
          <p:nvPr>
            <p:ph type="title"/>
          </p:nvPr>
        </p:nvSpPr>
        <p:spPr>
          <a:xfrm>
            <a:off x="419970" y="613664"/>
            <a:ext cx="11417697" cy="654856"/>
          </a:xfrm>
        </p:spPr>
        <p:txBody>
          <a:bodyPr>
            <a:normAutofit/>
          </a:bodyPr>
          <a:lstStyle/>
          <a:p>
            <a:r>
              <a:rPr lang="en-US"/>
              <a:t>Section 5. Psychological therapies </a:t>
            </a:r>
            <a:endParaRPr lang="en-GB"/>
          </a:p>
        </p:txBody>
      </p:sp>
      <p:sp>
        <p:nvSpPr>
          <p:cNvPr id="6" name="TextBox 5">
            <a:extLst>
              <a:ext uri="{FF2B5EF4-FFF2-40B4-BE49-F238E27FC236}">
                <a16:creationId xmlns:a16="http://schemas.microsoft.com/office/drawing/2014/main" id="{666810B0-D596-6484-BCF8-0E69D87544C2}"/>
              </a:ext>
            </a:extLst>
          </p:cNvPr>
          <p:cNvSpPr txBox="1"/>
          <p:nvPr/>
        </p:nvSpPr>
        <p:spPr>
          <a:xfrm>
            <a:off x="425225" y="1183748"/>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E8A9BD83-5E6E-F39C-856E-7F6651A9634C}"/>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5" descr="A bar chart showing the range of section scores for all NHS trusts for Section 1 (Health and social care workers).">
            <a:extLst>
              <a:ext uri="{FF2B5EF4-FFF2-40B4-BE49-F238E27FC236}">
                <a16:creationId xmlns:a16="http://schemas.microsoft.com/office/drawing/2014/main" id="{FDFB5513-0346-9D3F-EC3A-69D171760CCC}"/>
              </a:ext>
            </a:extLst>
          </p:cNvPr>
          <p:cNvGraphicFramePr/>
          <p:nvPr>
            <p:extLst>
              <p:ext uri="{D42A27DB-BD31-4B8C-83A1-F6EECF244321}">
                <p14:modId xmlns:p14="http://schemas.microsoft.com/office/powerpoint/2010/main" val="2718528369"/>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62E7AECC-2199-C834-99E9-FB6937109313}"/>
              </a:ext>
            </a:extLst>
          </p:cNvPr>
          <p:cNvGraphicFramePr>
            <a:graphicFrameLocks noGrp="1"/>
          </p:cNvGraphicFramePr>
          <p:nvPr>
            <p:extLst>
              <p:ext uri="{D42A27DB-BD31-4B8C-83A1-F6EECF244321}">
                <p14:modId xmlns:p14="http://schemas.microsoft.com/office/powerpoint/2010/main" val="2836639652"/>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9.1</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57013CF6-C760-24B2-8E85-462AF126154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0390914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89167F-F1BE-8938-1C70-D58F6062DF1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14B83C1-5448-5E63-30DD-6122260AD8A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13B0F651-0743-36EE-0F94-E80DE471DDB6}"/>
              </a:ext>
            </a:extLst>
          </p:cNvPr>
          <p:cNvGraphicFramePr>
            <a:graphicFrameLocks noGrp="1"/>
          </p:cNvGraphicFramePr>
          <p:nvPr>
            <p:extLst>
              <p:ext uri="{D42A27DB-BD31-4B8C-83A1-F6EECF244321}">
                <p14:modId xmlns:p14="http://schemas.microsoft.com/office/powerpoint/2010/main" val="3039676139"/>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9.1</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8.6</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CCD73FC5-6A13-B5EA-A914-AEE391A09E32}"/>
              </a:ext>
            </a:extLst>
          </p:cNvPr>
          <p:cNvGrpSpPr/>
          <p:nvPr/>
        </p:nvGrpSpPr>
        <p:grpSpPr>
          <a:xfrm>
            <a:off x="162537" y="1360256"/>
            <a:ext cx="8280000" cy="1796400"/>
            <a:chOff x="361028" y="1452764"/>
            <a:chExt cx="8280000" cy="1538336"/>
          </a:xfrm>
        </p:grpSpPr>
        <p:graphicFrame>
          <p:nvGraphicFramePr>
            <p:cNvPr id="9" name="Q25">
              <a:extLst>
                <a:ext uri="{FF2B5EF4-FFF2-40B4-BE49-F238E27FC236}">
                  <a16:creationId xmlns:a16="http://schemas.microsoft.com/office/drawing/2014/main" id="{2EABEC53-7A9C-70B3-C9E8-802D7BDC5AAC}"/>
                </a:ext>
              </a:extLst>
            </p:cNvPr>
            <p:cNvGraphicFramePr/>
            <p:nvPr>
              <p:extLst>
                <p:ext uri="{D42A27DB-BD31-4B8C-83A1-F6EECF244321}">
                  <p14:modId xmlns:p14="http://schemas.microsoft.com/office/powerpoint/2010/main" val="81692285"/>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12858B83-5E6A-D8A4-4320-C1315601105D}"/>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1044635E-1636-0DBE-BD1F-6B55E2967D1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9E2B461D-0F0D-C0B2-4D69-CD6E6AFABB61}"/>
              </a:ext>
            </a:extLst>
          </p:cNvPr>
          <p:cNvSpPr>
            <a:spLocks noGrp="1"/>
          </p:cNvSpPr>
          <p:nvPr>
            <p:ph type="title"/>
          </p:nvPr>
        </p:nvSpPr>
        <p:spPr>
          <a:xfrm>
            <a:off x="419970" y="613664"/>
            <a:ext cx="11417697" cy="654856"/>
          </a:xfrm>
        </p:spPr>
        <p:txBody>
          <a:bodyPr/>
          <a:lstStyle/>
          <a:p>
            <a:r>
              <a:rPr lang="en-GB" dirty="0"/>
              <a:t>Section </a:t>
            </a:r>
            <a:r>
              <a:rPr lang="en-US" dirty="0"/>
              <a:t>5. Psychological therapies </a:t>
            </a:r>
            <a:r>
              <a:rPr lang="en-GB" dirty="0"/>
              <a:t>(continued)</a:t>
            </a:r>
          </a:p>
        </p:txBody>
      </p:sp>
    </p:spTree>
    <p:extLst>
      <p:ext uri="{BB962C8B-B14F-4D97-AF65-F5344CB8AC3E}">
        <p14:creationId xmlns:p14="http://schemas.microsoft.com/office/powerpoint/2010/main" val="20353046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A63055B9-2144-5181-CA14-4D95940767DC}"/>
              </a:ext>
            </a:extLst>
          </p:cNvPr>
          <p:cNvSpPr>
            <a:spLocks noGrp="1"/>
          </p:cNvSpPr>
          <p:nvPr>
            <p:ph type="title"/>
          </p:nvPr>
        </p:nvSpPr>
        <p:spPr>
          <a:xfrm>
            <a:off x="419970" y="613664"/>
            <a:ext cx="11417697" cy="654856"/>
          </a:xfrm>
        </p:spPr>
        <p:txBody>
          <a:bodyPr>
            <a:normAutofit/>
          </a:bodyPr>
          <a:lstStyle/>
          <a:p>
            <a:r>
              <a:rPr lang="en-US"/>
              <a:t>Section 6. Crisis care support </a:t>
            </a:r>
            <a:endParaRPr lang="en-GB"/>
          </a:p>
        </p:txBody>
      </p:sp>
      <p:sp>
        <p:nvSpPr>
          <p:cNvPr id="6" name="TextBox 5">
            <a:extLst>
              <a:ext uri="{FF2B5EF4-FFF2-40B4-BE49-F238E27FC236}">
                <a16:creationId xmlns:a16="http://schemas.microsoft.com/office/drawing/2014/main" id="{5CC1A78E-9DC5-B3FE-0518-82AF1C28AC98}"/>
              </a:ext>
            </a:extLst>
          </p:cNvPr>
          <p:cNvSpPr txBox="1"/>
          <p:nvPr/>
        </p:nvSpPr>
        <p:spPr>
          <a:xfrm>
            <a:off x="425225" y="1183748"/>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4F3E3CA3-3683-F6A7-8D56-5052C244389D}"/>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6" descr="A bar chart showing the range of section scores for all NHS trusts for Section 1 (Health and social care workers).">
            <a:extLst>
              <a:ext uri="{FF2B5EF4-FFF2-40B4-BE49-F238E27FC236}">
                <a16:creationId xmlns:a16="http://schemas.microsoft.com/office/drawing/2014/main" id="{00965099-0E3F-4C1D-1697-B03BAEE2E1B0}"/>
              </a:ext>
            </a:extLst>
          </p:cNvPr>
          <p:cNvGraphicFramePr/>
          <p:nvPr>
            <p:extLst>
              <p:ext uri="{D42A27DB-BD31-4B8C-83A1-F6EECF244321}">
                <p14:modId xmlns:p14="http://schemas.microsoft.com/office/powerpoint/2010/main" val="726923134"/>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6EA3F0DD-9F7D-CB96-65B8-6CB2C67FB64C}"/>
              </a:ext>
            </a:extLst>
          </p:cNvPr>
          <p:cNvGraphicFramePr>
            <a:graphicFrameLocks noGrp="1"/>
          </p:cNvGraphicFramePr>
          <p:nvPr>
            <p:extLst>
              <p:ext uri="{D42A27DB-BD31-4B8C-83A1-F6EECF244321}">
                <p14:modId xmlns:p14="http://schemas.microsoft.com/office/powerpoint/2010/main" val="2917598002"/>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No section score due to low number of responses</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9D7DB082-075D-7E0E-51F9-3E8D0B6C8C99}"/>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310019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5E7A61-7A86-61BB-0B3C-1E96459E96F9}"/>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C989A02-AE2C-C23B-C43A-7C8BE671828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7C4EF6F5-3624-A137-1FC6-BE017F2725C4}"/>
              </a:ext>
            </a:extLst>
          </p:cNvPr>
          <p:cNvGraphicFramePr>
            <a:graphicFrameLocks noGrp="1"/>
          </p:cNvGraphicFramePr>
          <p:nvPr>
            <p:extLst>
              <p:ext uri="{D42A27DB-BD31-4B8C-83A1-F6EECF244321}">
                <p14:modId xmlns:p14="http://schemas.microsoft.com/office/powerpoint/2010/main" val="772546213"/>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5.1</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5.1</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3.1</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6.8</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2.0</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53B7F3AC-56D5-80A5-DDB6-8E395FAD90CD}"/>
              </a:ext>
            </a:extLst>
          </p:cNvPr>
          <p:cNvSpPr txBox="1"/>
          <p:nvPr/>
        </p:nvSpPr>
        <p:spPr>
          <a:xfrm>
            <a:off x="382908" y="3278196"/>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Q30. Did the NHS mental health team give your family or carer information or support whilst you were in crisis?</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77889770-396F-1D52-858D-AD31F26401B0}"/>
              </a:ext>
            </a:extLst>
          </p:cNvPr>
          <p:cNvGrpSpPr/>
          <p:nvPr/>
        </p:nvGrpSpPr>
        <p:grpSpPr>
          <a:xfrm>
            <a:off x="162537" y="1360256"/>
            <a:ext cx="8280000" cy="1796400"/>
            <a:chOff x="361028" y="1452764"/>
            <a:chExt cx="8280000" cy="1538336"/>
          </a:xfrm>
        </p:grpSpPr>
        <p:graphicFrame>
          <p:nvGraphicFramePr>
            <p:cNvPr id="9" name="Q29">
              <a:extLst>
                <a:ext uri="{FF2B5EF4-FFF2-40B4-BE49-F238E27FC236}">
                  <a16:creationId xmlns:a16="http://schemas.microsoft.com/office/drawing/2014/main" id="{957B5863-D549-B765-180C-9C890B731721}"/>
                </a:ext>
              </a:extLst>
            </p:cNvPr>
            <p:cNvGraphicFramePr/>
            <p:nvPr>
              <p:extLst>
                <p:ext uri="{D42A27DB-BD31-4B8C-83A1-F6EECF244321}">
                  <p14:modId xmlns:p14="http://schemas.microsoft.com/office/powerpoint/2010/main" val="2208074844"/>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64FA43A5-D75A-5C5B-6B9B-C0AED1FD6B0E}"/>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31751381-19C1-77F3-FE81-7673A95FA21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A7F16D6D-945E-D883-0A3C-70232790D669}"/>
              </a:ext>
            </a:extLst>
          </p:cNvPr>
          <p:cNvSpPr>
            <a:spLocks noGrp="1"/>
          </p:cNvSpPr>
          <p:nvPr>
            <p:ph type="title"/>
          </p:nvPr>
        </p:nvSpPr>
        <p:spPr>
          <a:xfrm>
            <a:off x="419970" y="613664"/>
            <a:ext cx="11417697" cy="654856"/>
          </a:xfrm>
        </p:spPr>
        <p:txBody>
          <a:bodyPr/>
          <a:lstStyle/>
          <a:p>
            <a:r>
              <a:rPr lang="en-GB" dirty="0"/>
              <a:t>Section </a:t>
            </a:r>
            <a:r>
              <a:rPr lang="en-US" dirty="0"/>
              <a:t>6. Crisis care support </a:t>
            </a:r>
            <a:r>
              <a:rPr lang="en-GB" dirty="0"/>
              <a:t>(continued)</a:t>
            </a:r>
          </a:p>
        </p:txBody>
      </p:sp>
      <p:graphicFrame>
        <p:nvGraphicFramePr>
          <p:cNvPr id="3" name="Q30" descr="A chart showing how your Trust scored for Q13 compared with other trusts that took part; using the ‘expected range’ analysis technique. ">
            <a:extLst>
              <a:ext uri="{FF2B5EF4-FFF2-40B4-BE49-F238E27FC236}">
                <a16:creationId xmlns:a16="http://schemas.microsoft.com/office/drawing/2014/main" id="{1F7B7CC2-17F3-7A60-9E7B-A81E49A8E250}"/>
              </a:ext>
            </a:extLst>
          </p:cNvPr>
          <p:cNvGraphicFramePr>
            <a:graphicFrameLocks/>
          </p:cNvGraphicFramePr>
          <p:nvPr>
            <p:extLst>
              <p:ext uri="{D42A27DB-BD31-4B8C-83A1-F6EECF244321}">
                <p14:modId xmlns:p14="http://schemas.microsoft.com/office/powerpoint/2010/main" val="2658682097"/>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052538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589416" y="2321004"/>
            <a:ext cx="8723396" cy="1107996"/>
          </a:xfrm>
        </p:spPr>
        <p:txBody>
          <a:bodyPr/>
          <a:lstStyle/>
          <a:p>
            <a:r>
              <a:rPr lang="en-GB" b="1">
                <a:cs typeface="Arial" panose="020B0604020202020204" pitchFamily="34" charset="0"/>
              </a:rPr>
              <a:t>Background and methodology</a:t>
            </a:r>
            <a:endParaRPr lang="en-GB">
              <a:cs typeface="Arial" panose="020B0604020202020204" pitchFamily="34" charset="0"/>
            </a:endParaRPr>
          </a:p>
        </p:txBody>
      </p:sp>
      <p:sp>
        <p:nvSpPr>
          <p:cNvPr id="6" name="Title 4" descr="&#10;">
            <a:extLst>
              <a:ext uri="{FF2B5EF4-FFF2-40B4-BE49-F238E27FC236}">
                <a16:creationId xmlns:a16="http://schemas.microsoft.com/office/drawing/2014/main" id="{9B630DF5-C330-4F10-9713-5B0D755D8806}"/>
              </a:ext>
            </a:extLst>
          </p:cNvPr>
          <p:cNvSpPr txBox="1">
            <a:spLocks/>
          </p:cNvSpPr>
          <p:nvPr/>
        </p:nvSpPr>
        <p:spPr>
          <a:xfrm>
            <a:off x="603484" y="2972546"/>
            <a:ext cx="7158030" cy="197432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an explanation of the NHS Patient Survey Programme</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information on the 2025 Community mental health survey</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a description of key terms used in this report</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navigating the report</a:t>
            </a:r>
          </a:p>
        </p:txBody>
      </p:sp>
      <p:sp>
        <p:nvSpPr>
          <p:cNvPr id="9" name="Slide Number Placeholder 1">
            <a:extLst>
              <a:ext uri="{FF2B5EF4-FFF2-40B4-BE49-F238E27FC236}">
                <a16:creationId xmlns:a16="http://schemas.microsoft.com/office/drawing/2014/main" id="{BFCDB6C6-B7F5-4EDA-A46E-9E3EDD8F4E1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a:t>
            </a:fld>
            <a:r>
              <a:rPr lang="en-GB" sz="900" b="1">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5511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0E52A881-DBBA-93FD-6447-5D6E03A66196}"/>
              </a:ext>
            </a:extLst>
          </p:cNvPr>
          <p:cNvSpPr>
            <a:spLocks noGrp="1"/>
          </p:cNvSpPr>
          <p:nvPr>
            <p:ph type="title"/>
          </p:nvPr>
        </p:nvSpPr>
        <p:spPr>
          <a:xfrm>
            <a:off x="419970" y="613664"/>
            <a:ext cx="11417697" cy="654856"/>
          </a:xfrm>
        </p:spPr>
        <p:txBody>
          <a:bodyPr>
            <a:normAutofit/>
          </a:bodyPr>
          <a:lstStyle/>
          <a:p>
            <a:r>
              <a:rPr lang="en-US"/>
              <a:t>Section 7. Crisis care access </a:t>
            </a:r>
            <a:endParaRPr lang="en-GB"/>
          </a:p>
        </p:txBody>
      </p:sp>
      <p:sp>
        <p:nvSpPr>
          <p:cNvPr id="6" name="TextBox 5">
            <a:extLst>
              <a:ext uri="{FF2B5EF4-FFF2-40B4-BE49-F238E27FC236}">
                <a16:creationId xmlns:a16="http://schemas.microsoft.com/office/drawing/2014/main" id="{4BD1E858-132F-265B-E412-9D4DA448F2BE}"/>
              </a:ext>
            </a:extLst>
          </p:cNvPr>
          <p:cNvSpPr txBox="1"/>
          <p:nvPr/>
        </p:nvSpPr>
        <p:spPr>
          <a:xfrm>
            <a:off x="425225" y="1176707"/>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0E0FF255-83B6-D2D4-8487-85151A87E405}"/>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7" descr="A bar chart showing the range of section scores for all NHS trusts for Section 1 (Health and social care workers).">
            <a:extLst>
              <a:ext uri="{FF2B5EF4-FFF2-40B4-BE49-F238E27FC236}">
                <a16:creationId xmlns:a16="http://schemas.microsoft.com/office/drawing/2014/main" id="{EB362AE3-036A-E8AE-C08B-D4EC2D872910}"/>
              </a:ext>
            </a:extLst>
          </p:cNvPr>
          <p:cNvGraphicFramePr/>
          <p:nvPr>
            <p:extLst>
              <p:ext uri="{D42A27DB-BD31-4B8C-83A1-F6EECF244321}">
                <p14:modId xmlns:p14="http://schemas.microsoft.com/office/powerpoint/2010/main" val="1443308109"/>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D5D3C02B-DEBF-771B-A5A0-B49945F54BA8}"/>
              </a:ext>
            </a:extLst>
          </p:cNvPr>
          <p:cNvGraphicFramePr>
            <a:graphicFrameLocks noGrp="1"/>
          </p:cNvGraphicFramePr>
          <p:nvPr>
            <p:extLst>
              <p:ext uri="{D42A27DB-BD31-4B8C-83A1-F6EECF244321}">
                <p14:modId xmlns:p14="http://schemas.microsoft.com/office/powerpoint/2010/main" val="3138966474"/>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7.0</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5969D542-D119-CF81-09F0-970CB1AD5D6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962418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D65635-4EE6-8173-47A2-F3DA039E4D8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9FF98A9-1553-8593-7DEC-58BFEACA6C7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2501699A-2666-B0E4-F185-558DC86A390E}"/>
              </a:ext>
            </a:extLst>
          </p:cNvPr>
          <p:cNvGraphicFramePr>
            <a:graphicFrameLocks noGrp="1"/>
          </p:cNvGraphicFramePr>
          <p:nvPr>
            <p:extLst>
              <p:ext uri="{D42A27DB-BD31-4B8C-83A1-F6EECF244321}">
                <p14:modId xmlns:p14="http://schemas.microsoft.com/office/powerpoint/2010/main" val="531445708"/>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8.3</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8.6</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9.3</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7E7B8B5E-722E-5882-E4B4-2D03766DA4C0}"/>
              </a:ext>
            </a:extLst>
          </p:cNvPr>
          <p:cNvSpPr txBox="1"/>
          <p:nvPr/>
        </p:nvSpPr>
        <p:spPr>
          <a:xfrm>
            <a:off x="382908" y="3239680"/>
            <a:ext cx="1707950" cy="9233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Q28. Thinking about the last time you contacted NHS mental health crisis support, how do you feel about the length of time it took you to get through to someone?</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9D626C08-D073-D453-4A05-E2623CF82532}"/>
              </a:ext>
            </a:extLst>
          </p:cNvPr>
          <p:cNvGrpSpPr/>
          <p:nvPr/>
        </p:nvGrpSpPr>
        <p:grpSpPr>
          <a:xfrm>
            <a:off x="162537" y="1360256"/>
            <a:ext cx="8280000" cy="1796400"/>
            <a:chOff x="361028" y="1452764"/>
            <a:chExt cx="8280000" cy="1538336"/>
          </a:xfrm>
        </p:grpSpPr>
        <p:graphicFrame>
          <p:nvGraphicFramePr>
            <p:cNvPr id="9" name="Q26">
              <a:extLst>
                <a:ext uri="{FF2B5EF4-FFF2-40B4-BE49-F238E27FC236}">
                  <a16:creationId xmlns:a16="http://schemas.microsoft.com/office/drawing/2014/main" id="{882A32F4-803E-7223-AAE0-D6F55BCBEC7D}"/>
                </a:ext>
              </a:extLst>
            </p:cNvPr>
            <p:cNvGraphicFramePr/>
            <p:nvPr>
              <p:extLst>
                <p:ext uri="{D42A27DB-BD31-4B8C-83A1-F6EECF244321}">
                  <p14:modId xmlns:p14="http://schemas.microsoft.com/office/powerpoint/2010/main" val="2717031816"/>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45F75C65-452A-9597-B80C-DB569CAE2FED}"/>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C2E8A127-B9A2-1E00-6240-CDC2365824A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F959CFDB-3C94-9859-5E71-BE4BDA023E1C}"/>
              </a:ext>
            </a:extLst>
          </p:cNvPr>
          <p:cNvSpPr>
            <a:spLocks noGrp="1"/>
          </p:cNvSpPr>
          <p:nvPr>
            <p:ph type="title"/>
          </p:nvPr>
        </p:nvSpPr>
        <p:spPr>
          <a:xfrm>
            <a:off x="419970" y="613664"/>
            <a:ext cx="11417697" cy="654856"/>
          </a:xfrm>
        </p:spPr>
        <p:txBody>
          <a:bodyPr/>
          <a:lstStyle/>
          <a:p>
            <a:r>
              <a:rPr lang="en-GB" dirty="0"/>
              <a:t>Section </a:t>
            </a:r>
            <a:r>
              <a:rPr lang="en-US" dirty="0"/>
              <a:t>7. Crisis care access</a:t>
            </a:r>
            <a:r>
              <a:rPr lang="en-GB" dirty="0"/>
              <a:t> (continued)</a:t>
            </a:r>
          </a:p>
        </p:txBody>
      </p:sp>
      <p:graphicFrame>
        <p:nvGraphicFramePr>
          <p:cNvPr id="3" name="Q28" descr="A chart showing how your Trust scored for Q13 compared with other trusts that took part; using the ‘expected range’ analysis technique. ">
            <a:extLst>
              <a:ext uri="{FF2B5EF4-FFF2-40B4-BE49-F238E27FC236}">
                <a16:creationId xmlns:a16="http://schemas.microsoft.com/office/drawing/2014/main" id="{839A4E58-F3F7-0695-F726-E11CF48747BD}"/>
              </a:ext>
            </a:extLst>
          </p:cNvPr>
          <p:cNvGraphicFramePr>
            <a:graphicFrameLocks/>
          </p:cNvGraphicFramePr>
          <p:nvPr>
            <p:extLst>
              <p:ext uri="{D42A27DB-BD31-4B8C-83A1-F6EECF244321}">
                <p14:modId xmlns:p14="http://schemas.microsoft.com/office/powerpoint/2010/main" val="2892530063"/>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8364260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42F52748-FB8B-E784-0943-1CCE3AB1C678}"/>
              </a:ext>
            </a:extLst>
          </p:cNvPr>
          <p:cNvSpPr>
            <a:spLocks noGrp="1"/>
          </p:cNvSpPr>
          <p:nvPr>
            <p:ph type="title"/>
          </p:nvPr>
        </p:nvSpPr>
        <p:spPr>
          <a:xfrm>
            <a:off x="419970" y="613664"/>
            <a:ext cx="11417697" cy="654856"/>
          </a:xfrm>
        </p:spPr>
        <p:txBody>
          <a:bodyPr>
            <a:normAutofit/>
          </a:bodyPr>
          <a:lstStyle/>
          <a:p>
            <a:r>
              <a:rPr lang="en-US"/>
              <a:t>Section 8. </a:t>
            </a:r>
            <a:r>
              <a:rPr lang="en-GB"/>
              <a:t>Support with other areas of life</a:t>
            </a:r>
          </a:p>
        </p:txBody>
      </p:sp>
      <p:sp>
        <p:nvSpPr>
          <p:cNvPr id="6" name="TextBox 5">
            <a:extLst>
              <a:ext uri="{FF2B5EF4-FFF2-40B4-BE49-F238E27FC236}">
                <a16:creationId xmlns:a16="http://schemas.microsoft.com/office/drawing/2014/main" id="{66F35336-77CF-479C-7D83-7B18821A2033}"/>
              </a:ext>
            </a:extLst>
          </p:cNvPr>
          <p:cNvSpPr txBox="1"/>
          <p:nvPr/>
        </p:nvSpPr>
        <p:spPr>
          <a:xfrm>
            <a:off x="425225" y="1183748"/>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BF1021E5-BA27-0111-2656-36373B2C13A9}"/>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8" descr="A bar chart showing the range of section scores for all NHS trusts for Section 1 (Health and social care workers).">
            <a:extLst>
              <a:ext uri="{FF2B5EF4-FFF2-40B4-BE49-F238E27FC236}">
                <a16:creationId xmlns:a16="http://schemas.microsoft.com/office/drawing/2014/main" id="{1AE807E4-F277-54B0-BE18-3B39B8EFCE6A}"/>
              </a:ext>
            </a:extLst>
          </p:cNvPr>
          <p:cNvGraphicFramePr/>
          <p:nvPr>
            <p:extLst>
              <p:ext uri="{D42A27DB-BD31-4B8C-83A1-F6EECF244321}">
                <p14:modId xmlns:p14="http://schemas.microsoft.com/office/powerpoint/2010/main" val="3889742017"/>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874C3F4E-0FCA-D489-B354-31CA8E9BBA73}"/>
              </a:ext>
            </a:extLst>
          </p:cNvPr>
          <p:cNvGraphicFramePr>
            <a:graphicFrameLocks noGrp="1"/>
          </p:cNvGraphicFramePr>
          <p:nvPr>
            <p:extLst>
              <p:ext uri="{D42A27DB-BD31-4B8C-83A1-F6EECF244321}">
                <p14:modId xmlns:p14="http://schemas.microsoft.com/office/powerpoint/2010/main" val="2387553602"/>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3.8</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6AF251FF-E5C9-A827-ED2C-67742AACE22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6893133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80DF25-F5FC-DC81-5693-C91E1761BDF2}"/>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81C0B74-93C0-C962-4573-31B874D55B7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DC42C901-5DAE-8DA8-BA22-84066959C2D7}"/>
              </a:ext>
            </a:extLst>
          </p:cNvPr>
          <p:cNvGraphicFramePr>
            <a:graphicFrameLocks noGrp="1"/>
          </p:cNvGraphicFramePr>
          <p:nvPr>
            <p:extLst>
              <p:ext uri="{D42A27DB-BD31-4B8C-83A1-F6EECF244321}">
                <p14:modId xmlns:p14="http://schemas.microsoft.com/office/powerpoint/2010/main" val="3440726849"/>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103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5.7</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2.9</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5.3</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103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TextBox 13">
            <a:extLst>
              <a:ext uri="{FF2B5EF4-FFF2-40B4-BE49-F238E27FC236}">
                <a16:creationId xmlns:a16="http://schemas.microsoft.com/office/drawing/2014/main" id="{511F0697-48DD-0DD0-A0A7-021A91EC95F4}"/>
              </a:ext>
            </a:extLst>
          </p:cNvPr>
          <p:cNvSpPr txBox="1"/>
          <p:nvPr/>
        </p:nvSpPr>
        <p:spPr>
          <a:xfrm>
            <a:off x="363640" y="5188443"/>
            <a:ext cx="1707950" cy="923330"/>
          </a:xfrm>
          <a:prstGeom prst="rect">
            <a:avLst/>
          </a:prstGeom>
          <a:noFill/>
        </p:spPr>
        <p:txBody>
          <a:bodyPr wrap="square">
            <a:spAutoFit/>
          </a:bodyPr>
          <a:lstStyle/>
          <a:p>
            <a:pPr algn="r">
              <a:defRPr/>
            </a:pPr>
            <a:r>
              <a:rPr lang="en-GB" sz="900" dirty="0">
                <a:latin typeface="Arial" panose="020B0604020202020204" pitchFamily="34" charset="0"/>
                <a:cs typeface="Arial" panose="020B0604020202020204" pitchFamily="34" charset="0"/>
              </a:rPr>
              <a:t>Q32_3. In the last 12 months, did your NHS mental health team give you any help or advice with finding support for… Help with money or benefits  </a:t>
            </a:r>
            <a:endParaRPr lang="en-US" sz="9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0C656E86-C221-66B1-C242-BB8F0A860BEE}"/>
              </a:ext>
            </a:extLst>
          </p:cNvPr>
          <p:cNvSpPr txBox="1"/>
          <p:nvPr/>
        </p:nvSpPr>
        <p:spPr>
          <a:xfrm>
            <a:off x="363640" y="4260583"/>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fld id="{9C4D1575-63B3-4412-955C-E8805B384F29}" type="CELLRANGE">
              <a:rPr lang="en-GB" sz="900">
                <a:solidFill>
                  <a:prstClr val="black"/>
                </a:solidFill>
                <a:latin typeface="Arial" panose="020B0604020202020204" pitchFamily="34" charset="0"/>
                <a:cs typeface="Arial" panose="020B0604020202020204" pitchFamily="34" charset="0"/>
              </a:rPr>
              <a:pPr/>
              <a:t>Q32_2. In the last 12 months, did your NHS mental health team give you any help or advice with finding support for… Finding or keeping work</a:t>
            </a:fld>
            <a:endParaRPr lang="en-US" sz="90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41AE3060-C6C3-8F23-A81E-CC82C564A7CF}"/>
              </a:ext>
            </a:extLst>
          </p:cNvPr>
          <p:cNvSpPr txBox="1"/>
          <p:nvPr/>
        </p:nvSpPr>
        <p:spPr>
          <a:xfrm>
            <a:off x="363640" y="3203652"/>
            <a:ext cx="1707950" cy="9233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Q32_1. In the last 12 months, did your NHS mental health team give you any help or advice with finding support for… Joining a group (e.g. art, sport etc)</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29AEBE42-E4FB-A9CF-EC4A-F4E7C8FEC193}"/>
              </a:ext>
            </a:extLst>
          </p:cNvPr>
          <p:cNvGrpSpPr/>
          <p:nvPr/>
        </p:nvGrpSpPr>
        <p:grpSpPr>
          <a:xfrm>
            <a:off x="162537" y="1360256"/>
            <a:ext cx="8280000" cy="1796400"/>
            <a:chOff x="361028" y="1452764"/>
            <a:chExt cx="8280000" cy="1538336"/>
          </a:xfrm>
        </p:grpSpPr>
        <p:graphicFrame>
          <p:nvGraphicFramePr>
            <p:cNvPr id="9" name="Q31">
              <a:extLst>
                <a:ext uri="{FF2B5EF4-FFF2-40B4-BE49-F238E27FC236}">
                  <a16:creationId xmlns:a16="http://schemas.microsoft.com/office/drawing/2014/main" id="{680094CC-799A-B4DB-D9BE-89B759DFA77C}"/>
                </a:ext>
              </a:extLst>
            </p:cNvPr>
            <p:cNvGraphicFramePr/>
            <p:nvPr>
              <p:extLst>
                <p:ext uri="{D42A27DB-BD31-4B8C-83A1-F6EECF244321}">
                  <p14:modId xmlns:p14="http://schemas.microsoft.com/office/powerpoint/2010/main" val="4258954"/>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AE3FA419-DC01-7837-B90B-1A289F8D4A52}"/>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023277A2-194E-FF69-9B5E-5981379A894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8977A6C9-7278-2637-9CD1-4208F5E0CEBE}"/>
              </a:ext>
            </a:extLst>
          </p:cNvPr>
          <p:cNvSpPr>
            <a:spLocks noGrp="1"/>
          </p:cNvSpPr>
          <p:nvPr>
            <p:ph type="title"/>
          </p:nvPr>
        </p:nvSpPr>
        <p:spPr>
          <a:xfrm>
            <a:off x="419970" y="613664"/>
            <a:ext cx="11417697" cy="654856"/>
          </a:xfrm>
        </p:spPr>
        <p:txBody>
          <a:bodyPr/>
          <a:lstStyle/>
          <a:p>
            <a:r>
              <a:rPr lang="en-GB" dirty="0"/>
              <a:t>Section </a:t>
            </a:r>
            <a:r>
              <a:rPr lang="en-US" dirty="0"/>
              <a:t>8. </a:t>
            </a:r>
            <a:r>
              <a:rPr lang="en-GB" dirty="0"/>
              <a:t>Support with other areas of life (continued)</a:t>
            </a:r>
          </a:p>
        </p:txBody>
      </p:sp>
      <p:graphicFrame>
        <p:nvGraphicFramePr>
          <p:cNvPr id="3" name="Q32_3" descr="A chart showing how your Trust scored for Q13 compared with other trusts that took part; using the ‘expected range’ analysis technique. ">
            <a:extLst>
              <a:ext uri="{FF2B5EF4-FFF2-40B4-BE49-F238E27FC236}">
                <a16:creationId xmlns:a16="http://schemas.microsoft.com/office/drawing/2014/main" id="{B84E763F-038B-C37A-421B-426A2236FBBA}"/>
              </a:ext>
            </a:extLst>
          </p:cNvPr>
          <p:cNvGraphicFramePr>
            <a:graphicFrameLocks/>
          </p:cNvGraphicFramePr>
          <p:nvPr>
            <p:extLst>
              <p:ext uri="{D42A27DB-BD31-4B8C-83A1-F6EECF244321}">
                <p14:modId xmlns:p14="http://schemas.microsoft.com/office/powerpoint/2010/main" val="3765531524"/>
              </p:ext>
            </p:extLst>
          </p:nvPr>
        </p:nvGraphicFramePr>
        <p:xfrm>
          <a:off x="228863" y="5043706"/>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32_2" descr="A chart showing how your Trust scored for Q13 compared with other trusts that took part; using the ‘expected range’ analysis technique. ">
            <a:extLst>
              <a:ext uri="{FF2B5EF4-FFF2-40B4-BE49-F238E27FC236}">
                <a16:creationId xmlns:a16="http://schemas.microsoft.com/office/drawing/2014/main" id="{51249359-A66E-6478-495C-FC1DBE35ABE4}"/>
              </a:ext>
            </a:extLst>
          </p:cNvPr>
          <p:cNvGraphicFramePr>
            <a:graphicFrameLocks/>
          </p:cNvGraphicFramePr>
          <p:nvPr>
            <p:extLst>
              <p:ext uri="{D42A27DB-BD31-4B8C-83A1-F6EECF244321}">
                <p14:modId xmlns:p14="http://schemas.microsoft.com/office/powerpoint/2010/main" val="3224321129"/>
              </p:ext>
            </p:extLst>
          </p:nvPr>
        </p:nvGraphicFramePr>
        <p:xfrm>
          <a:off x="245289" y="4054046"/>
          <a:ext cx="8246527" cy="90807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Q32_1" descr="A chart showing how your Trust scored for Q13 compared with other trusts that took part; using the ‘expected range’ analysis technique. ">
            <a:extLst>
              <a:ext uri="{FF2B5EF4-FFF2-40B4-BE49-F238E27FC236}">
                <a16:creationId xmlns:a16="http://schemas.microsoft.com/office/drawing/2014/main" id="{C9F55431-377A-467C-FD60-56BF0734153B}"/>
              </a:ext>
            </a:extLst>
          </p:cNvPr>
          <p:cNvGraphicFramePr>
            <a:graphicFrameLocks/>
          </p:cNvGraphicFramePr>
          <p:nvPr>
            <p:extLst>
              <p:ext uri="{D42A27DB-BD31-4B8C-83A1-F6EECF244321}">
                <p14:modId xmlns:p14="http://schemas.microsoft.com/office/powerpoint/2010/main" val="4042455244"/>
              </p:ext>
            </p:extLst>
          </p:nvPr>
        </p:nvGraphicFramePr>
        <p:xfrm>
          <a:off x="253502" y="3043661"/>
          <a:ext cx="8246527" cy="90807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4891305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47AF7D-63C6-067C-5914-3065000D297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5877199-2D0C-14CD-74A1-95CAFC2F825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82AF5DB6-175C-1250-B6DE-A9629B1D850C}"/>
              </a:ext>
            </a:extLst>
          </p:cNvPr>
          <p:cNvGraphicFramePr>
            <a:graphicFrameLocks noGrp="1"/>
          </p:cNvGraphicFramePr>
          <p:nvPr>
            <p:extLst>
              <p:ext uri="{D42A27DB-BD31-4B8C-83A1-F6EECF244321}">
                <p14:modId xmlns:p14="http://schemas.microsoft.com/office/powerpoint/2010/main" val="3173945081"/>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5.1</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4.1</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82397A30-A725-6ABA-86CD-52BAD3F27581}"/>
              </a:ext>
            </a:extLst>
          </p:cNvPr>
          <p:cNvGrpSpPr/>
          <p:nvPr/>
        </p:nvGrpSpPr>
        <p:grpSpPr>
          <a:xfrm>
            <a:off x="162537" y="1360256"/>
            <a:ext cx="8280000" cy="1796400"/>
            <a:chOff x="361028" y="1452764"/>
            <a:chExt cx="8280000" cy="1538336"/>
          </a:xfrm>
        </p:grpSpPr>
        <p:graphicFrame>
          <p:nvGraphicFramePr>
            <p:cNvPr id="9" name="Q33">
              <a:extLst>
                <a:ext uri="{FF2B5EF4-FFF2-40B4-BE49-F238E27FC236}">
                  <a16:creationId xmlns:a16="http://schemas.microsoft.com/office/drawing/2014/main" id="{9DC51FAC-6836-8448-C095-F55492C4D2E6}"/>
                </a:ext>
              </a:extLst>
            </p:cNvPr>
            <p:cNvGraphicFramePr/>
            <p:nvPr>
              <p:extLst>
                <p:ext uri="{D42A27DB-BD31-4B8C-83A1-F6EECF244321}">
                  <p14:modId xmlns:p14="http://schemas.microsoft.com/office/powerpoint/2010/main" val="2490462578"/>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67B386FE-7112-0325-1BDC-63682088BABD}"/>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567DC130-BF04-702B-9291-453B67EE63A8}"/>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50E48B56-84F8-57D3-616A-2A782B92ED18}"/>
              </a:ext>
            </a:extLst>
          </p:cNvPr>
          <p:cNvSpPr>
            <a:spLocks noGrp="1"/>
          </p:cNvSpPr>
          <p:nvPr>
            <p:ph type="title"/>
          </p:nvPr>
        </p:nvSpPr>
        <p:spPr>
          <a:xfrm>
            <a:off x="419970" y="613664"/>
            <a:ext cx="11417697" cy="654856"/>
          </a:xfrm>
        </p:spPr>
        <p:txBody>
          <a:bodyPr/>
          <a:lstStyle/>
          <a:p>
            <a:r>
              <a:rPr lang="en-GB" dirty="0"/>
              <a:t>Section </a:t>
            </a:r>
            <a:r>
              <a:rPr lang="en-US" dirty="0"/>
              <a:t>8. </a:t>
            </a:r>
            <a:r>
              <a:rPr lang="en-GB" dirty="0"/>
              <a:t>Support with other areas of life (continued)</a:t>
            </a:r>
          </a:p>
        </p:txBody>
      </p:sp>
    </p:spTree>
    <p:extLst>
      <p:ext uri="{BB962C8B-B14F-4D97-AF65-F5344CB8AC3E}">
        <p14:creationId xmlns:p14="http://schemas.microsoft.com/office/powerpoint/2010/main" val="26156480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CA8F8AE8-FBBF-8C48-EAB7-3D7B83538B63}"/>
              </a:ext>
            </a:extLst>
          </p:cNvPr>
          <p:cNvSpPr>
            <a:spLocks noGrp="1"/>
          </p:cNvSpPr>
          <p:nvPr>
            <p:ph type="title"/>
          </p:nvPr>
        </p:nvSpPr>
        <p:spPr>
          <a:xfrm>
            <a:off x="419970" y="613664"/>
            <a:ext cx="11417697" cy="654856"/>
          </a:xfrm>
        </p:spPr>
        <p:txBody>
          <a:bodyPr>
            <a:normAutofit/>
          </a:bodyPr>
          <a:lstStyle/>
          <a:p>
            <a:r>
              <a:rPr lang="en-US"/>
              <a:t>Section 9. Support in accessing care </a:t>
            </a:r>
            <a:endParaRPr lang="en-GB"/>
          </a:p>
        </p:txBody>
      </p:sp>
      <p:sp>
        <p:nvSpPr>
          <p:cNvPr id="6" name="TextBox 5">
            <a:extLst>
              <a:ext uri="{FF2B5EF4-FFF2-40B4-BE49-F238E27FC236}">
                <a16:creationId xmlns:a16="http://schemas.microsoft.com/office/drawing/2014/main" id="{B18A1E76-9ECF-EC05-69A8-7F44CE718452}"/>
              </a:ext>
            </a:extLst>
          </p:cNvPr>
          <p:cNvSpPr txBox="1"/>
          <p:nvPr/>
        </p:nvSpPr>
        <p:spPr>
          <a:xfrm>
            <a:off x="425225" y="1161876"/>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B7EBF051-99A2-B23E-6EA7-BEB736A91B47}"/>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9" descr="A bar chart showing the range of section scores for all NHS trusts for Section 1 (Health and social care workers).">
            <a:extLst>
              <a:ext uri="{FF2B5EF4-FFF2-40B4-BE49-F238E27FC236}">
                <a16:creationId xmlns:a16="http://schemas.microsoft.com/office/drawing/2014/main" id="{CABC6F82-5197-194D-239F-4278E39C648E}"/>
              </a:ext>
            </a:extLst>
          </p:cNvPr>
          <p:cNvGraphicFramePr/>
          <p:nvPr>
            <p:extLst>
              <p:ext uri="{D42A27DB-BD31-4B8C-83A1-F6EECF244321}">
                <p14:modId xmlns:p14="http://schemas.microsoft.com/office/powerpoint/2010/main" val="2078072629"/>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7E252DAB-F28D-DDA0-3520-1FCDFD069BD5}"/>
              </a:ext>
            </a:extLst>
          </p:cNvPr>
          <p:cNvGraphicFramePr>
            <a:graphicFrameLocks noGrp="1"/>
          </p:cNvGraphicFramePr>
          <p:nvPr>
            <p:extLst>
              <p:ext uri="{D42A27DB-BD31-4B8C-83A1-F6EECF244321}">
                <p14:modId xmlns:p14="http://schemas.microsoft.com/office/powerpoint/2010/main" val="2912102296"/>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50424">
                  <a:extLst>
                    <a:ext uri="{9D8B030D-6E8A-4147-A177-3AD203B41FA5}">
                      <a16:colId xmlns:a16="http://schemas.microsoft.com/office/drawing/2014/main" val="20001"/>
                    </a:ext>
                  </a:extLst>
                </a:gridCol>
                <a:gridCol w="7836631">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4.6</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03EAD188-76AB-4398-ECB5-F2D6A6DD4509}"/>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6087442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22B52F-4D80-1897-FD03-9825B32BEF9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2E16F81-5D55-63A0-B1FD-F86394D3C01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CBDF2BB5-3CF9-86FD-7AE2-1330CA71FAE9}"/>
              </a:ext>
            </a:extLst>
          </p:cNvPr>
          <p:cNvGraphicFramePr>
            <a:graphicFrameLocks noGrp="1"/>
          </p:cNvGraphicFramePr>
          <p:nvPr>
            <p:extLst>
              <p:ext uri="{D42A27DB-BD31-4B8C-83A1-F6EECF244321}">
                <p14:modId xmlns:p14="http://schemas.microsoft.com/office/powerpoint/2010/main" val="4153067008"/>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4.0</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3.2</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6.1</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5.1</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3.1</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C513341F-3C8D-7AE2-ED91-90881EAB9A61}"/>
              </a:ext>
            </a:extLst>
          </p:cNvPr>
          <p:cNvSpPr txBox="1"/>
          <p:nvPr/>
        </p:nvSpPr>
        <p:spPr>
          <a:xfrm>
            <a:off x="382908" y="3485945"/>
            <a:ext cx="1707950" cy="369332"/>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Q37. Do you feel the support provided meets your needs?</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36C44CAD-F526-2546-479D-8A8FD81BE8DC}"/>
              </a:ext>
            </a:extLst>
          </p:cNvPr>
          <p:cNvGrpSpPr/>
          <p:nvPr/>
        </p:nvGrpSpPr>
        <p:grpSpPr>
          <a:xfrm>
            <a:off x="162537" y="1360256"/>
            <a:ext cx="8280000" cy="1796400"/>
            <a:chOff x="361028" y="1452764"/>
            <a:chExt cx="8280000" cy="1538336"/>
          </a:xfrm>
        </p:grpSpPr>
        <p:graphicFrame>
          <p:nvGraphicFramePr>
            <p:cNvPr id="9" name="Q34">
              <a:extLst>
                <a:ext uri="{FF2B5EF4-FFF2-40B4-BE49-F238E27FC236}">
                  <a16:creationId xmlns:a16="http://schemas.microsoft.com/office/drawing/2014/main" id="{F292B403-E515-6D67-7C62-A5284CC8A425}"/>
                </a:ext>
              </a:extLst>
            </p:cNvPr>
            <p:cNvGraphicFramePr/>
            <p:nvPr>
              <p:extLst>
                <p:ext uri="{D42A27DB-BD31-4B8C-83A1-F6EECF244321}">
                  <p14:modId xmlns:p14="http://schemas.microsoft.com/office/powerpoint/2010/main" val="2862301747"/>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A31E6DE0-987C-C941-12E3-0FE4D1A5F6EE}"/>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66DBA4CF-9F41-BA9A-0BF5-2624765EF312}"/>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CE4B5597-7088-AA96-CB64-3D356F32E892}"/>
              </a:ext>
            </a:extLst>
          </p:cNvPr>
          <p:cNvSpPr>
            <a:spLocks noGrp="1"/>
          </p:cNvSpPr>
          <p:nvPr>
            <p:ph type="title"/>
          </p:nvPr>
        </p:nvSpPr>
        <p:spPr>
          <a:xfrm>
            <a:off x="419970" y="613664"/>
            <a:ext cx="11417697" cy="654856"/>
          </a:xfrm>
        </p:spPr>
        <p:txBody>
          <a:bodyPr/>
          <a:lstStyle/>
          <a:p>
            <a:r>
              <a:rPr lang="en-GB" dirty="0"/>
              <a:t>Section 9. Support in accessing care (continued)</a:t>
            </a:r>
          </a:p>
        </p:txBody>
      </p:sp>
      <p:graphicFrame>
        <p:nvGraphicFramePr>
          <p:cNvPr id="3" name="Q37" descr="A chart showing how your Trust scored for Q13 compared with other trusts that took part; using the ‘expected range’ analysis technique. ">
            <a:extLst>
              <a:ext uri="{FF2B5EF4-FFF2-40B4-BE49-F238E27FC236}">
                <a16:creationId xmlns:a16="http://schemas.microsoft.com/office/drawing/2014/main" id="{70DB71F8-89AF-B199-0A03-71004E1A625C}"/>
              </a:ext>
            </a:extLst>
          </p:cNvPr>
          <p:cNvGraphicFramePr>
            <a:graphicFrameLocks/>
          </p:cNvGraphicFramePr>
          <p:nvPr>
            <p:extLst>
              <p:ext uri="{D42A27DB-BD31-4B8C-83A1-F6EECF244321}">
                <p14:modId xmlns:p14="http://schemas.microsoft.com/office/powerpoint/2010/main" val="215247275"/>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4960971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27FF65DE-0118-80C5-6AC2-D7E32E07EE5C}"/>
              </a:ext>
            </a:extLst>
          </p:cNvPr>
          <p:cNvSpPr>
            <a:spLocks noGrp="1"/>
          </p:cNvSpPr>
          <p:nvPr>
            <p:ph type="title"/>
          </p:nvPr>
        </p:nvSpPr>
        <p:spPr>
          <a:xfrm>
            <a:off x="419970" y="613664"/>
            <a:ext cx="11417697" cy="654856"/>
          </a:xfrm>
        </p:spPr>
        <p:txBody>
          <a:bodyPr>
            <a:normAutofit/>
          </a:bodyPr>
          <a:lstStyle/>
          <a:p>
            <a:r>
              <a:rPr lang="en-US"/>
              <a:t>Section 10. Respect, dignity and compassion </a:t>
            </a:r>
            <a:endParaRPr lang="en-GB"/>
          </a:p>
        </p:txBody>
      </p:sp>
      <p:sp>
        <p:nvSpPr>
          <p:cNvPr id="6" name="TextBox 5">
            <a:extLst>
              <a:ext uri="{FF2B5EF4-FFF2-40B4-BE49-F238E27FC236}">
                <a16:creationId xmlns:a16="http://schemas.microsoft.com/office/drawing/2014/main" id="{379171A8-3935-72F3-A82D-A57E79231779}"/>
              </a:ext>
            </a:extLst>
          </p:cNvPr>
          <p:cNvSpPr txBox="1"/>
          <p:nvPr/>
        </p:nvSpPr>
        <p:spPr>
          <a:xfrm>
            <a:off x="425225" y="1183748"/>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B97EA23D-797B-FCCB-4317-89A0503C32CD}"/>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10" descr="A bar chart showing the range of section scores for all NHS trusts for Section 1 (Health and social care workers).">
            <a:extLst>
              <a:ext uri="{FF2B5EF4-FFF2-40B4-BE49-F238E27FC236}">
                <a16:creationId xmlns:a16="http://schemas.microsoft.com/office/drawing/2014/main" id="{882992DC-44A9-E1D3-1FE4-29F905DE1843}"/>
              </a:ext>
            </a:extLst>
          </p:cNvPr>
          <p:cNvGraphicFramePr/>
          <p:nvPr>
            <p:extLst>
              <p:ext uri="{D42A27DB-BD31-4B8C-83A1-F6EECF244321}">
                <p14:modId xmlns:p14="http://schemas.microsoft.com/office/powerpoint/2010/main" val="1235001059"/>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80771BB2-D939-4C7E-69D3-4E8DC73CE18F}"/>
              </a:ext>
            </a:extLst>
          </p:cNvPr>
          <p:cNvGraphicFramePr>
            <a:graphicFrameLocks noGrp="1"/>
          </p:cNvGraphicFramePr>
          <p:nvPr>
            <p:extLst>
              <p:ext uri="{D42A27DB-BD31-4B8C-83A1-F6EECF244321}">
                <p14:modId xmlns:p14="http://schemas.microsoft.com/office/powerpoint/2010/main" val="1113321547"/>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7.7</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0A6CE071-437C-ADD2-716E-5DF99234924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1931425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3CCD8A-F9F7-0D83-F754-D8F79CC7E784}"/>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E62DBA4-3AAE-C2FC-5571-998BFD8B4ED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C3501145-30F3-91FD-3C8F-5E82CB8921E6}"/>
              </a:ext>
            </a:extLst>
          </p:cNvPr>
          <p:cNvGraphicFramePr>
            <a:graphicFrameLocks noGrp="1"/>
          </p:cNvGraphicFramePr>
          <p:nvPr>
            <p:extLst>
              <p:ext uri="{D42A27DB-BD31-4B8C-83A1-F6EECF244321}">
                <p14:modId xmlns:p14="http://schemas.microsoft.com/office/powerpoint/2010/main" val="3737530784"/>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8.6</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8.6</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4A5E1529-D88F-795E-96A8-D5E4739A6D57}"/>
              </a:ext>
            </a:extLst>
          </p:cNvPr>
          <p:cNvSpPr txBox="1"/>
          <p:nvPr/>
        </p:nvSpPr>
        <p:spPr>
          <a:xfrm>
            <a:off x="382908" y="3312818"/>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Q39. Overall, in the last 12 months, did you feel that you were treated with respect and dignity by NHS mental health services?</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E2B8CB2E-706C-6B44-4150-EDE90916234A}"/>
              </a:ext>
            </a:extLst>
          </p:cNvPr>
          <p:cNvGrpSpPr/>
          <p:nvPr/>
        </p:nvGrpSpPr>
        <p:grpSpPr>
          <a:xfrm>
            <a:off x="162537" y="1360256"/>
            <a:ext cx="8280000" cy="1796400"/>
            <a:chOff x="361028" y="1452764"/>
            <a:chExt cx="8280000" cy="1538336"/>
          </a:xfrm>
        </p:grpSpPr>
        <p:graphicFrame>
          <p:nvGraphicFramePr>
            <p:cNvPr id="9" name="Q14">
              <a:extLst>
                <a:ext uri="{FF2B5EF4-FFF2-40B4-BE49-F238E27FC236}">
                  <a16:creationId xmlns:a16="http://schemas.microsoft.com/office/drawing/2014/main" id="{C422FD62-5881-E32E-7852-F605357386DB}"/>
                </a:ext>
              </a:extLst>
            </p:cNvPr>
            <p:cNvGraphicFramePr/>
            <p:nvPr>
              <p:extLst>
                <p:ext uri="{D42A27DB-BD31-4B8C-83A1-F6EECF244321}">
                  <p14:modId xmlns:p14="http://schemas.microsoft.com/office/powerpoint/2010/main" val="231711411"/>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9F901EC6-675C-AB28-B85C-CD4D7F785C7B}"/>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298D8676-1FEF-E3FD-F7CD-CFB210B668FD}"/>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87887FFA-06BA-627F-F37B-2E7D88260857}"/>
              </a:ext>
            </a:extLst>
          </p:cNvPr>
          <p:cNvSpPr>
            <a:spLocks noGrp="1"/>
          </p:cNvSpPr>
          <p:nvPr>
            <p:ph type="title"/>
          </p:nvPr>
        </p:nvSpPr>
        <p:spPr>
          <a:xfrm>
            <a:off x="419970" y="613664"/>
            <a:ext cx="11417697" cy="654856"/>
          </a:xfrm>
        </p:spPr>
        <p:txBody>
          <a:bodyPr/>
          <a:lstStyle/>
          <a:p>
            <a:r>
              <a:rPr lang="en-GB" dirty="0"/>
              <a:t>Section </a:t>
            </a:r>
            <a:r>
              <a:rPr lang="en-US" dirty="0"/>
              <a:t>10. Respect, dignity and compassion (continued)</a:t>
            </a:r>
            <a:endParaRPr lang="en-GB" dirty="0"/>
          </a:p>
        </p:txBody>
      </p:sp>
      <p:graphicFrame>
        <p:nvGraphicFramePr>
          <p:cNvPr id="3" name="Q39" descr="A chart showing how your Trust scored for Q13 compared with other trusts that took part; using the ‘expected range’ analysis technique. ">
            <a:extLst>
              <a:ext uri="{FF2B5EF4-FFF2-40B4-BE49-F238E27FC236}">
                <a16:creationId xmlns:a16="http://schemas.microsoft.com/office/drawing/2014/main" id="{BF367B32-4141-2395-E3DB-1049A0C2A073}"/>
              </a:ext>
            </a:extLst>
          </p:cNvPr>
          <p:cNvGraphicFramePr>
            <a:graphicFrameLocks/>
          </p:cNvGraphicFramePr>
          <p:nvPr>
            <p:extLst>
              <p:ext uri="{D42A27DB-BD31-4B8C-83A1-F6EECF244321}">
                <p14:modId xmlns:p14="http://schemas.microsoft.com/office/powerpoint/2010/main" val="446978969"/>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917332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C013C58-DC86-41AD-87E3-0D8FCB7BC0A6}"/>
              </a:ext>
            </a:extLst>
          </p:cNvPr>
          <p:cNvSpPr>
            <a:spLocks noGrp="1"/>
          </p:cNvSpPr>
          <p:nvPr>
            <p:ph type="title"/>
          </p:nvPr>
        </p:nvSpPr>
        <p:spPr>
          <a:xfrm>
            <a:off x="419970" y="613664"/>
            <a:ext cx="11417697" cy="654856"/>
          </a:xfrm>
        </p:spPr>
        <p:txBody>
          <a:bodyPr>
            <a:normAutofit/>
          </a:bodyPr>
          <a:lstStyle/>
          <a:p>
            <a:r>
              <a:rPr lang="en-US"/>
              <a:t>Section 11. Overall experience</a:t>
            </a:r>
            <a:endParaRPr lang="en-GB"/>
          </a:p>
        </p:txBody>
      </p:sp>
      <p:sp>
        <p:nvSpPr>
          <p:cNvPr id="4" name="TextBox 3">
            <a:extLst>
              <a:ext uri="{FF2B5EF4-FFF2-40B4-BE49-F238E27FC236}">
                <a16:creationId xmlns:a16="http://schemas.microsoft.com/office/drawing/2014/main" id="{03606337-22A1-F1BA-3041-624485E35094}"/>
              </a:ext>
            </a:extLst>
          </p:cNvPr>
          <p:cNvSpPr txBox="1"/>
          <p:nvPr/>
        </p:nvSpPr>
        <p:spPr>
          <a:xfrm>
            <a:off x="425225" y="1161876"/>
            <a:ext cx="11092296" cy="830997"/>
          </a:xfrm>
          <a:prstGeom prst="rect">
            <a:avLst/>
          </a:prstGeom>
          <a:noFill/>
        </p:spPr>
        <p:txBody>
          <a:bodyPr wrap="square">
            <a:spAutoFit/>
          </a:bodyPr>
          <a:lstStyle/>
          <a:p>
            <a:pPr lvl="0">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This shows the range of section scores for all NHS trusts. </a:t>
            </a:r>
            <a:r>
              <a:rPr lang="en-GB" sz="1200">
                <a:solidFill>
                  <a:prstClr val="black"/>
                </a:solidFill>
                <a:latin typeface="Arial" panose="020B0604020202020204" pitchFamily="34" charset="0"/>
                <a:cs typeface="Arial" panose="020B0604020202020204" pitchFamily="34" charset="0"/>
              </a:rPr>
              <a:t>Section scores are calculated as the mean of a selection of questions that fall under a particular theme </a:t>
            </a: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 colour of the line denotes whether a trust 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5" name="TextBox 4">
            <a:extLst>
              <a:ext uri="{FF2B5EF4-FFF2-40B4-BE49-F238E27FC236}">
                <a16:creationId xmlns:a16="http://schemas.microsoft.com/office/drawing/2014/main" id="{3E6BA00D-8340-3CFA-2231-FF32AA2989A7}"/>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6" name="S11" descr="A bar chart showing the range of section scores for all NHS trusts for Section 1 (Health and social care workers).">
            <a:extLst>
              <a:ext uri="{FF2B5EF4-FFF2-40B4-BE49-F238E27FC236}">
                <a16:creationId xmlns:a16="http://schemas.microsoft.com/office/drawing/2014/main" id="{B9BFC9F9-8C41-5A13-65A9-FC84A588C17A}"/>
              </a:ext>
            </a:extLst>
          </p:cNvPr>
          <p:cNvGraphicFramePr/>
          <p:nvPr>
            <p:extLst>
              <p:ext uri="{D42A27DB-BD31-4B8C-83A1-F6EECF244321}">
                <p14:modId xmlns:p14="http://schemas.microsoft.com/office/powerpoint/2010/main" val="1932817500"/>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section_table">
            <a:extLst>
              <a:ext uri="{FF2B5EF4-FFF2-40B4-BE49-F238E27FC236}">
                <a16:creationId xmlns:a16="http://schemas.microsoft.com/office/drawing/2014/main" id="{1CBCF1EE-E0ED-C7D4-1D67-6F0DB04ADEC8}"/>
              </a:ext>
            </a:extLst>
          </p:cNvPr>
          <p:cNvGraphicFramePr>
            <a:graphicFrameLocks noGrp="1"/>
          </p:cNvGraphicFramePr>
          <p:nvPr>
            <p:extLst>
              <p:ext uri="{D42A27DB-BD31-4B8C-83A1-F6EECF244321}">
                <p14:modId xmlns:p14="http://schemas.microsoft.com/office/powerpoint/2010/main" val="449686433"/>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6.6</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2CA6BE00-1DC0-5C7B-68D3-57694F40459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5887702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0F4AE1C8-8D93-48B5-BADE-2E19C3A340E4}"/>
              </a:ext>
            </a:extLst>
          </p:cNvPr>
          <p:cNvSpPr txBox="1"/>
          <p:nvPr/>
        </p:nvSpPr>
        <p:spPr>
          <a:xfrm>
            <a:off x="390439" y="1268520"/>
            <a:ext cx="11268000" cy="4758207"/>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NHS Patient Survey Programme</a:t>
            </a:r>
          </a:p>
          <a:p>
            <a:pPr>
              <a:spcBef>
                <a:spcPts val="600"/>
              </a:spcBef>
              <a:spcAft>
                <a:spcPts val="600"/>
              </a:spcAft>
            </a:pPr>
            <a:r>
              <a:rPr lang="en-GB" sz="1200" dirty="0">
                <a:latin typeface="Arial" panose="020B0604020202020204" pitchFamily="34" charset="0"/>
                <a:cs typeface="Arial" panose="020B0604020202020204" pitchFamily="34" charset="0"/>
              </a:rPr>
              <a:t>The NHS Patient Survey Programme (NPSP) collects feedback on adult inpatient care, maternity care, children and young people’s inpatient and day services, urgent and emergency care, and Community mental health services.</a:t>
            </a:r>
          </a:p>
          <a:p>
            <a:pPr>
              <a:spcBef>
                <a:spcPts val="600"/>
              </a:spcBef>
              <a:spcAft>
                <a:spcPts val="600"/>
              </a:spcAft>
            </a:pPr>
            <a:r>
              <a:rPr lang="en-GB" sz="1200" dirty="0">
                <a:latin typeface="Arial" panose="020B0604020202020204" pitchFamily="34" charset="0"/>
                <a:cs typeface="Arial" panose="020B0604020202020204" pitchFamily="34" charset="0"/>
              </a:rPr>
              <a:t>The NPSP is commissioned by the Care Quality Commission (CQC); the independent regulator of health and adult social care in England.</a:t>
            </a:r>
          </a:p>
          <a:p>
            <a:pPr>
              <a:spcBef>
                <a:spcPts val="600"/>
              </a:spcBef>
              <a:spcAft>
                <a:spcPts val="600"/>
              </a:spcAft>
            </a:pPr>
            <a:r>
              <a:rPr lang="en-GB" sz="1200" dirty="0">
                <a:latin typeface="Arial" panose="020B0604020202020204" pitchFamily="34" charset="0"/>
                <a:cs typeface="Arial" panose="020B0604020202020204" pitchFamily="34" charset="0"/>
              </a:rPr>
              <a:t>As part of the NPSP, the Community mental health survey has been conducted almost every year since 2004. CQC use the results from the survey in its assessment of mental health trusts in England. </a:t>
            </a:r>
          </a:p>
          <a:p>
            <a:pPr>
              <a:spcBef>
                <a:spcPts val="600"/>
              </a:spcBef>
              <a:spcAft>
                <a:spcPts val="600"/>
              </a:spcAft>
            </a:pPr>
            <a:r>
              <a:rPr lang="en-GB" sz="1200" dirty="0">
                <a:latin typeface="Arial" panose="020B0604020202020204" pitchFamily="34" charset="0"/>
                <a:cs typeface="Arial" panose="020B0604020202020204" pitchFamily="34" charset="0"/>
              </a:rPr>
              <a:t>To find out more about the survey programme and to see the results from previous surveys, please refer to the section on further information on this page.</a:t>
            </a:r>
            <a:endParaRPr lang="en-US" sz="1600" b="1" dirty="0">
              <a:latin typeface="Arial" panose="020B0604020202020204" pitchFamily="34" charset="0"/>
              <a:cs typeface="Arial" panose="020B0604020202020204" pitchFamily="34" charset="0"/>
            </a:endParaRPr>
          </a:p>
          <a:p>
            <a:pPr>
              <a:spcBef>
                <a:spcPts val="600"/>
              </a:spcBef>
              <a:spcAft>
                <a:spcPts val="600"/>
              </a:spcAft>
            </a:pPr>
            <a:endParaRPr lang="en-US" sz="1600" b="1" dirty="0">
              <a:latin typeface="Arial" panose="020B0604020202020204" pitchFamily="34" charset="0"/>
              <a:cs typeface="Arial" panose="020B0604020202020204" pitchFamily="34" charset="0"/>
            </a:endParaRPr>
          </a:p>
          <a:p>
            <a:pPr>
              <a:spcBef>
                <a:spcPts val="600"/>
              </a:spcBef>
              <a:spcAft>
                <a:spcPts val="600"/>
              </a:spcAft>
            </a:pPr>
            <a:endParaRPr lang="en-US" sz="1600" b="1" dirty="0">
              <a:latin typeface="Arial" panose="020B0604020202020204" pitchFamily="34" charset="0"/>
              <a:cs typeface="Arial" panose="020B0604020202020204" pitchFamily="34" charset="0"/>
            </a:endParaRPr>
          </a:p>
          <a:p>
            <a:pPr>
              <a:spcBef>
                <a:spcPts val="600"/>
              </a:spcBef>
              <a:spcAft>
                <a:spcPts val="600"/>
              </a:spcAft>
            </a:pPr>
            <a:r>
              <a:rPr lang="en-US" sz="1600" b="1" dirty="0">
                <a:latin typeface="Arial" panose="020B0604020202020204" pitchFamily="34" charset="0"/>
                <a:cs typeface="Arial" panose="020B0604020202020204" pitchFamily="34" charset="0"/>
              </a:rPr>
              <a:t>Community mental health survey</a:t>
            </a:r>
            <a:endParaRPr lang="en-GB" sz="1600" b="1"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The survey was administered by the Survey Coordination Centre (SCC) at Picker Institute.  </a:t>
            </a:r>
          </a:p>
          <a:p>
            <a:pPr>
              <a:spcBef>
                <a:spcPts val="600"/>
              </a:spcBef>
              <a:spcAft>
                <a:spcPts val="600"/>
              </a:spcAft>
            </a:pPr>
            <a:r>
              <a:rPr lang="en-GB" sz="1200" dirty="0">
                <a:latin typeface="Arial" panose="020B0604020202020204" pitchFamily="34" charset="0"/>
                <a:cs typeface="Arial" panose="020B0604020202020204" pitchFamily="34" charset="0"/>
              </a:rPr>
              <a:t>A total of 67,127 Community mental health service users were invited to participate in the survey across 50 NHS trusts. </a:t>
            </a:r>
          </a:p>
          <a:p>
            <a:pPr>
              <a:spcBef>
                <a:spcPts val="600"/>
              </a:spcBef>
              <a:spcAft>
                <a:spcPts val="600"/>
              </a:spcAft>
            </a:pPr>
            <a:r>
              <a:rPr lang="en-GB" sz="1200" dirty="0">
                <a:effectLst/>
                <a:latin typeface="Arial" panose="020B0604020202020204" pitchFamily="34" charset="0"/>
                <a:cs typeface="Arial" panose="020B0604020202020204" pitchFamily="34" charset="0"/>
              </a:rPr>
              <a:t>Completed responses were received from </a:t>
            </a:r>
            <a:r>
              <a:rPr lang="en-GB" sz="1200" dirty="0">
                <a:latin typeface="Arial" panose="020B0604020202020204" pitchFamily="34" charset="0"/>
                <a:cs typeface="Arial" panose="020B0604020202020204" pitchFamily="34" charset="0"/>
              </a:rPr>
              <a:t>12,319</a:t>
            </a:r>
            <a:r>
              <a:rPr lang="en-GB" sz="1200" dirty="0">
                <a:effectLst/>
                <a:latin typeface="Arial" panose="020B0604020202020204" pitchFamily="34" charset="0"/>
                <a:cs typeface="Arial" panose="020B0604020202020204" pitchFamily="34" charset="0"/>
              </a:rPr>
              <a:t> Community mental health service users; a 19% adjusted response rate, where undelivered questionnaires are removed from the response rate calculation.</a:t>
            </a:r>
          </a:p>
          <a:p>
            <a:pPr>
              <a:spcBef>
                <a:spcPts val="600"/>
              </a:spcBef>
              <a:spcAft>
                <a:spcPts val="600"/>
              </a:spcAft>
            </a:pPr>
            <a:r>
              <a:rPr lang="en-US" sz="1200" dirty="0">
                <a:latin typeface="Arial" panose="020B0604020202020204" pitchFamily="34" charset="0"/>
                <a:cs typeface="Arial" panose="020B0604020202020204" pitchFamily="34" charset="0"/>
              </a:rPr>
              <a:t>Service users aged 16 and over were eligible to participate in the survey if they were receiving care or treatment for a mental health condition and were seen face-to-face at the trust, via video conference or telephone between 1 April 2025 and 31 May 2025.</a:t>
            </a:r>
            <a:r>
              <a:rPr lang="en-GB" sz="1200" dirty="0">
                <a:latin typeface="Arial" panose="020B0604020202020204" pitchFamily="34" charset="0"/>
                <a:cs typeface="Arial" panose="020B0604020202020204" pitchFamily="34" charset="0"/>
              </a:rPr>
              <a:t> Full sampling criteria can be found in the </a:t>
            </a:r>
            <a:r>
              <a:rPr lang="en-GB" sz="1200" dirty="0">
                <a:solidFill>
                  <a:schemeClr val="accent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Sampling Instructions</a:t>
            </a:r>
            <a:r>
              <a:rPr lang="en-GB" sz="12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 </a:t>
            </a:r>
          </a:p>
          <a:p>
            <a:pPr>
              <a:spcBef>
                <a:spcPts val="600"/>
              </a:spcBef>
              <a:spcAft>
                <a:spcPts val="600"/>
              </a:spcAft>
            </a:pPr>
            <a:r>
              <a:rPr lang="en-US" sz="1200" dirty="0">
                <a:latin typeface="Arial" panose="020B0604020202020204" pitchFamily="34" charset="0"/>
                <a:cs typeface="Arial" panose="020B0604020202020204" pitchFamily="34" charset="0"/>
              </a:rPr>
              <a:t>Fieldwork for the survey (the time during which questionnaires were sent out and returned) took place between August and November 2025.</a:t>
            </a:r>
          </a:p>
          <a:p>
            <a:pPr lvl="0">
              <a:spcBef>
                <a:spcPts val="600"/>
              </a:spcBef>
              <a:spcAft>
                <a:spcPts val="600"/>
              </a:spcAft>
              <a:defRPr/>
            </a:pPr>
            <a:r>
              <a:rPr lang="en-GB" sz="1600" b="1" dirty="0">
                <a:solidFill>
                  <a:prstClr val="black"/>
                </a:solidFill>
                <a:latin typeface="Arial" panose="020B0604020202020204" pitchFamily="34" charset="0"/>
                <a:cs typeface="Arial" panose="020B0604020202020204" pitchFamily="34" charset="0"/>
              </a:rPr>
              <a:t>Trend data</a:t>
            </a:r>
          </a:p>
          <a:p>
            <a:pPr lvl="0">
              <a:spcBef>
                <a:spcPts val="600"/>
              </a:spcBef>
              <a:spcAft>
                <a:spcPts val="600"/>
              </a:spcAft>
              <a:defRPr/>
            </a:pPr>
            <a:r>
              <a:rPr lang="en-US" sz="1200" dirty="0">
                <a:solidFill>
                  <a:prstClr val="black"/>
                </a:solidFill>
                <a:latin typeface="Arial" panose="020B0604020202020204" pitchFamily="34" charset="0"/>
                <a:cs typeface="Arial" panose="020B0604020202020204" pitchFamily="34" charset="0"/>
              </a:rPr>
              <a:t>In 2023, the Community mental health survey transitioned </a:t>
            </a:r>
            <a:r>
              <a:rPr lang="en-GB" sz="1200" dirty="0">
                <a:solidFill>
                  <a:prstClr val="black"/>
                </a:solidFill>
                <a:latin typeface="Arial" panose="020B0604020202020204" pitchFamily="34" charset="0"/>
                <a:cs typeface="Arial" panose="020B0604020202020204" pitchFamily="34" charset="0"/>
              </a:rPr>
              <a:t>from a solely paper-based methodology to both paper and online, which impacted trend data. </a:t>
            </a:r>
          </a:p>
          <a:p>
            <a:pPr lvl="0">
              <a:spcBef>
                <a:spcPts val="600"/>
              </a:spcBef>
              <a:spcAft>
                <a:spcPts val="600"/>
              </a:spcAft>
              <a:defRPr/>
            </a:pPr>
            <a:r>
              <a:rPr lang="en-GB" sz="1200" dirty="0">
                <a:solidFill>
                  <a:prstClr val="black"/>
                </a:solidFill>
                <a:latin typeface="Arial" panose="020B0604020202020204" pitchFamily="34" charset="0"/>
                <a:cs typeface="Arial" panose="020B0604020202020204" pitchFamily="34" charset="0"/>
              </a:rPr>
              <a:t>Therefore, only data from the 2023, 2024 and 2025 survey years are comparable, unless a question has changed or there are other reasons for lack of comparability such as changes in organisational structure of a trust.</a:t>
            </a:r>
            <a:endParaRPr lang="en-GB" sz="1600" b="1" dirty="0">
              <a:solidFill>
                <a:prstClr val="black"/>
              </a:solidFill>
              <a:latin typeface="Arial" panose="020B0604020202020204" pitchFamily="34" charset="0"/>
              <a:cs typeface="Arial" panose="020B0604020202020204" pitchFamily="34" charset="0"/>
            </a:endParaRPr>
          </a:p>
          <a:p>
            <a:pPr>
              <a:spcBef>
                <a:spcPts val="600"/>
              </a:spcBef>
              <a:spcAft>
                <a:spcPts val="600"/>
              </a:spcAft>
            </a:pPr>
            <a:r>
              <a:rPr lang="en-US" sz="1200" dirty="0">
                <a:solidFill>
                  <a:prstClr val="black"/>
                </a:solidFill>
                <a:latin typeface="Arial" panose="020B0604020202020204" pitchFamily="34" charset="0"/>
                <a:cs typeface="Arial" panose="020B0604020202020204" pitchFamily="34" charset="0"/>
              </a:rPr>
              <a:t>Where results are comparable with previous years, a section on historical trends has been included.</a:t>
            </a:r>
            <a:endParaRPr lang="en-GB" sz="1200" dirty="0">
              <a:solidFill>
                <a:prstClr val="black"/>
              </a:solidFill>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1C627B90-3A89-4014-9794-6A2547FC02B7}"/>
              </a:ext>
            </a:extLst>
          </p:cNvPr>
          <p:cNvSpPr>
            <a:spLocks noGrp="1"/>
          </p:cNvSpPr>
          <p:nvPr>
            <p:ph type="title"/>
          </p:nvPr>
        </p:nvSpPr>
        <p:spPr/>
        <p:txBody>
          <a:bodyPr>
            <a:normAutofit/>
          </a:bodyPr>
          <a:lstStyle/>
          <a:p>
            <a:r>
              <a:rPr lang="en-GB"/>
              <a:t>Background and methodology</a:t>
            </a:r>
          </a:p>
        </p:txBody>
      </p:sp>
      <p:sp>
        <p:nvSpPr>
          <p:cNvPr id="7" name="Slide Number Placeholder 1">
            <a:extLst>
              <a:ext uri="{FF2B5EF4-FFF2-40B4-BE49-F238E27FC236}">
                <a16:creationId xmlns:a16="http://schemas.microsoft.com/office/drawing/2014/main" id="{27E24B31-DC4B-46AA-B7FA-C91164607A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80982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2C2819-5922-9FDB-4B77-F0EB9C1D9CC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F580250-8F0C-C184-6CF0-0D9B733A7B5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24EA52D8-D592-1EE1-6B4D-F461A5935F8F}"/>
              </a:ext>
            </a:extLst>
          </p:cNvPr>
          <p:cNvGraphicFramePr>
            <a:graphicFrameLocks noGrp="1"/>
          </p:cNvGraphicFramePr>
          <p:nvPr>
            <p:extLst>
              <p:ext uri="{D42A27DB-BD31-4B8C-83A1-F6EECF244321}">
                <p14:modId xmlns:p14="http://schemas.microsoft.com/office/powerpoint/2010/main" val="3566082784"/>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AB7D16EB-9E3E-CF1E-1914-0E9D2AD07FE9}"/>
              </a:ext>
            </a:extLst>
          </p:cNvPr>
          <p:cNvGrpSpPr/>
          <p:nvPr/>
        </p:nvGrpSpPr>
        <p:grpSpPr>
          <a:xfrm>
            <a:off x="162537" y="1360256"/>
            <a:ext cx="8280000" cy="1796400"/>
            <a:chOff x="361028" y="1452764"/>
            <a:chExt cx="8280000" cy="1538336"/>
          </a:xfrm>
        </p:grpSpPr>
        <p:graphicFrame>
          <p:nvGraphicFramePr>
            <p:cNvPr id="9" name="Q38">
              <a:extLst>
                <a:ext uri="{FF2B5EF4-FFF2-40B4-BE49-F238E27FC236}">
                  <a16:creationId xmlns:a16="http://schemas.microsoft.com/office/drawing/2014/main" id="{1F8014BA-8734-C826-C9EB-912E901C386F}"/>
                </a:ext>
              </a:extLst>
            </p:cNvPr>
            <p:cNvGraphicFramePr/>
            <p:nvPr>
              <p:extLst>
                <p:ext uri="{D42A27DB-BD31-4B8C-83A1-F6EECF244321}">
                  <p14:modId xmlns:p14="http://schemas.microsoft.com/office/powerpoint/2010/main" val="3635277649"/>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CEB913B3-335E-E6DC-D223-B59F0D2A8130}"/>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6C6E60B9-6D1E-7C7E-64C1-0A632BF4E95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44CC3A21-3594-B332-F361-29FA606F1DF9}"/>
              </a:ext>
            </a:extLst>
          </p:cNvPr>
          <p:cNvSpPr>
            <a:spLocks noGrp="1"/>
          </p:cNvSpPr>
          <p:nvPr>
            <p:ph type="title"/>
          </p:nvPr>
        </p:nvSpPr>
        <p:spPr>
          <a:xfrm>
            <a:off x="419970" y="613664"/>
            <a:ext cx="11417697" cy="654856"/>
          </a:xfrm>
        </p:spPr>
        <p:txBody>
          <a:bodyPr/>
          <a:lstStyle/>
          <a:p>
            <a:r>
              <a:rPr lang="en-GB" dirty="0"/>
              <a:t>Section </a:t>
            </a:r>
            <a:r>
              <a:rPr lang="en-US" dirty="0"/>
              <a:t>11. Overall experience</a:t>
            </a:r>
            <a:r>
              <a:rPr lang="en-GB" dirty="0"/>
              <a:t> (continued)</a:t>
            </a:r>
          </a:p>
        </p:txBody>
      </p:sp>
    </p:spTree>
    <p:extLst>
      <p:ext uri="{BB962C8B-B14F-4D97-AF65-F5344CB8AC3E}">
        <p14:creationId xmlns:p14="http://schemas.microsoft.com/office/powerpoint/2010/main" val="19361022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67F6552E-29B7-6800-0E22-8408516FB3A6}"/>
              </a:ext>
            </a:extLst>
          </p:cNvPr>
          <p:cNvSpPr txBox="1">
            <a:spLocks/>
          </p:cNvSpPr>
          <p:nvPr/>
        </p:nvSpPr>
        <p:spPr>
          <a:xfrm>
            <a:off x="419970" y="613664"/>
            <a:ext cx="11417697" cy="6548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US"/>
              <a:t>Section 12. Feedback </a:t>
            </a:r>
          </a:p>
        </p:txBody>
      </p:sp>
      <p:sp>
        <p:nvSpPr>
          <p:cNvPr id="6" name="TextBox 5">
            <a:extLst>
              <a:ext uri="{FF2B5EF4-FFF2-40B4-BE49-F238E27FC236}">
                <a16:creationId xmlns:a16="http://schemas.microsoft.com/office/drawing/2014/main" id="{3297C804-F287-B3A9-40CE-AF8CB22A1FDD}"/>
              </a:ext>
            </a:extLst>
          </p:cNvPr>
          <p:cNvSpPr txBox="1"/>
          <p:nvPr/>
        </p:nvSpPr>
        <p:spPr>
          <a:xfrm>
            <a:off x="425225" y="1161876"/>
            <a:ext cx="11092296" cy="830997"/>
          </a:xfrm>
          <a:prstGeom prst="rect">
            <a:avLst/>
          </a:prstGeom>
          <a:noFill/>
        </p:spPr>
        <p:txBody>
          <a:bodyPr wrap="square">
            <a:spAutoFit/>
          </a:bodyPr>
          <a:lstStyle/>
          <a:p>
            <a:pPr lvl="0">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This shows the range of section scores for all NHS trusts. </a:t>
            </a:r>
            <a:r>
              <a:rPr lang="en-GB" sz="1200">
                <a:solidFill>
                  <a:prstClr val="black"/>
                </a:solidFill>
                <a:latin typeface="Arial" panose="020B0604020202020204" pitchFamily="34" charset="0"/>
                <a:cs typeface="Arial" panose="020B0604020202020204" pitchFamily="34" charset="0"/>
              </a:rPr>
              <a:t>Section scores are calculated as the mean of a selection of questions that fall under a particular theme </a:t>
            </a: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 colour of the line denotes whether a trust 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26D89850-A2C2-DC71-71A6-8C981218DDBD}"/>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8" name="S12" descr="A bar chart showing the range of section scores for all NHS trusts for Section 1 (Health and social care workers).">
            <a:extLst>
              <a:ext uri="{FF2B5EF4-FFF2-40B4-BE49-F238E27FC236}">
                <a16:creationId xmlns:a16="http://schemas.microsoft.com/office/drawing/2014/main" id="{AE54C505-A526-AAEE-E323-C5D22E0BE470}"/>
              </a:ext>
            </a:extLst>
          </p:cNvPr>
          <p:cNvGraphicFramePr/>
          <p:nvPr>
            <p:extLst>
              <p:ext uri="{D42A27DB-BD31-4B8C-83A1-F6EECF244321}">
                <p14:modId xmlns:p14="http://schemas.microsoft.com/office/powerpoint/2010/main" val="3309853736"/>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1C64EC8F-FF6A-0238-87A8-2B76FB3D0FB5}"/>
              </a:ext>
            </a:extLst>
          </p:cNvPr>
          <p:cNvGraphicFramePr>
            <a:graphicFrameLocks noGrp="1"/>
          </p:cNvGraphicFramePr>
          <p:nvPr>
            <p:extLst>
              <p:ext uri="{D42A27DB-BD31-4B8C-83A1-F6EECF244321}">
                <p14:modId xmlns:p14="http://schemas.microsoft.com/office/powerpoint/2010/main" val="630015931"/>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3.3</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13C1E8C5-26DD-6FAD-BA31-13F7E2A9CA4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5542687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98818D-B28A-13C9-D59F-C1181AC892A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4DFE6AE-9EAA-7113-5E0B-F29BA456577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245B8CC9-7CF7-CBDC-3D75-723127E93F28}"/>
              </a:ext>
            </a:extLst>
          </p:cNvPr>
          <p:cNvGraphicFramePr>
            <a:graphicFrameLocks noGrp="1"/>
          </p:cNvGraphicFramePr>
          <p:nvPr>
            <p:extLst>
              <p:ext uri="{D42A27DB-BD31-4B8C-83A1-F6EECF244321}">
                <p14:modId xmlns:p14="http://schemas.microsoft.com/office/powerpoint/2010/main" val="452680730"/>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3.3</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3.2</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88DF4B66-14F2-CE16-1EFF-8B7BADF07845}"/>
              </a:ext>
            </a:extLst>
          </p:cNvPr>
          <p:cNvGrpSpPr/>
          <p:nvPr/>
        </p:nvGrpSpPr>
        <p:grpSpPr>
          <a:xfrm>
            <a:off x="162537" y="1360256"/>
            <a:ext cx="8280000" cy="1796400"/>
            <a:chOff x="361028" y="1452764"/>
            <a:chExt cx="8280000" cy="1538336"/>
          </a:xfrm>
        </p:grpSpPr>
        <p:graphicFrame>
          <p:nvGraphicFramePr>
            <p:cNvPr id="9" name="Q40">
              <a:extLst>
                <a:ext uri="{FF2B5EF4-FFF2-40B4-BE49-F238E27FC236}">
                  <a16:creationId xmlns:a16="http://schemas.microsoft.com/office/drawing/2014/main" id="{BE98C207-0839-3B9C-5DA8-E3593948C3B8}"/>
                </a:ext>
              </a:extLst>
            </p:cNvPr>
            <p:cNvGraphicFramePr/>
            <p:nvPr>
              <p:extLst>
                <p:ext uri="{D42A27DB-BD31-4B8C-83A1-F6EECF244321}">
                  <p14:modId xmlns:p14="http://schemas.microsoft.com/office/powerpoint/2010/main" val="345616630"/>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8C820EB2-2839-399A-CEB9-BDCE98408E13}"/>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E8ED13AB-0527-066F-B8F4-0D9D4D5BF544}"/>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39FAB3F3-9A00-8572-B319-E3DEC9AA0A5D}"/>
              </a:ext>
            </a:extLst>
          </p:cNvPr>
          <p:cNvSpPr>
            <a:spLocks noGrp="1"/>
          </p:cNvSpPr>
          <p:nvPr>
            <p:ph type="title"/>
          </p:nvPr>
        </p:nvSpPr>
        <p:spPr>
          <a:xfrm>
            <a:off x="419970" y="613664"/>
            <a:ext cx="11417697" cy="654856"/>
          </a:xfrm>
        </p:spPr>
        <p:txBody>
          <a:bodyPr/>
          <a:lstStyle/>
          <a:p>
            <a:r>
              <a:rPr lang="en-GB" dirty="0"/>
              <a:t>Section </a:t>
            </a:r>
            <a:r>
              <a:rPr lang="en-US" dirty="0"/>
              <a:t>12. Feedback </a:t>
            </a:r>
            <a:r>
              <a:rPr lang="en-GB" dirty="0"/>
              <a:t>(continued)</a:t>
            </a:r>
          </a:p>
        </p:txBody>
      </p:sp>
    </p:spTree>
    <p:extLst>
      <p:ext uri="{BB962C8B-B14F-4D97-AF65-F5344CB8AC3E}">
        <p14:creationId xmlns:p14="http://schemas.microsoft.com/office/powerpoint/2010/main" val="19405001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C886FA0-E7D1-6D35-1538-E5FE1DCF8083}"/>
              </a:ext>
            </a:extLst>
          </p:cNvPr>
          <p:cNvSpPr>
            <a:spLocks noGrp="1"/>
          </p:cNvSpPr>
          <p:nvPr>
            <p:ph type="title"/>
          </p:nvPr>
        </p:nvSpPr>
        <p:spPr>
          <a:xfrm>
            <a:off x="628768" y="1760539"/>
            <a:ext cx="10163161" cy="1846659"/>
          </a:xfrm>
        </p:spPr>
        <p:txBody>
          <a:bodyPr/>
          <a:lstStyle/>
          <a:p>
            <a:pPr>
              <a:lnSpc>
                <a:spcPct val="100000"/>
              </a:lnSpc>
            </a:pPr>
            <a:r>
              <a:rPr lang="en-GB" b="1">
                <a:cs typeface="Arial" panose="020B0604020202020204" pitchFamily="34" charset="0"/>
              </a:rPr>
              <a:t>Assessment Service Group:</a:t>
            </a:r>
            <a:br>
              <a:rPr lang="en-GB" b="1">
                <a:cs typeface="Arial" panose="020B0604020202020204" pitchFamily="34" charset="0"/>
              </a:rPr>
            </a:br>
            <a:r>
              <a:rPr lang="en-US" b="1">
                <a:latin typeface="Arial" panose="020B0604020202020204" pitchFamily="34" charset="0"/>
                <a:cs typeface="Arial" panose="020B0604020202020204" pitchFamily="34" charset="0"/>
              </a:rPr>
              <a:t>Older People’s Mental Health Services</a:t>
            </a:r>
            <a:endParaRPr lang="en-GB">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0681CA66-0455-4A89-8C6B-30A6F61BEB1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43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36FFF778-EA61-49AB-F080-9B65DE4E81C9}"/>
              </a:ext>
            </a:extLst>
          </p:cNvPr>
          <p:cNvSpPr txBox="1"/>
          <p:nvPr/>
        </p:nvSpPr>
        <p:spPr>
          <a:xfrm>
            <a:off x="628769" y="4946728"/>
            <a:ext cx="7962781" cy="369332"/>
          </a:xfrm>
          <a:prstGeom prst="rect">
            <a:avLst/>
          </a:prstGeom>
          <a:noFill/>
        </p:spPr>
        <p:txBody>
          <a:bodyPr wrap="square">
            <a:spAutoFit/>
          </a:bodyPr>
          <a:lstStyle/>
          <a:p>
            <a:r>
              <a:rPr lang="en-US" b="1" dirty="0">
                <a:solidFill>
                  <a:schemeClr val="bg1"/>
                </a:solidFill>
                <a:latin typeface="Arial" panose="020B0604020202020204" pitchFamily="34" charset="0"/>
                <a:cs typeface="Arial" panose="020B0604020202020204" pitchFamily="34" charset="0"/>
              </a:rPr>
              <a:t>Please note</a:t>
            </a:r>
            <a:r>
              <a:rPr lang="en-US" dirty="0">
                <a:solidFill>
                  <a:schemeClr val="bg1"/>
                </a:solidFill>
                <a:latin typeface="Arial" panose="020B0604020202020204" pitchFamily="34" charset="0"/>
                <a:cs typeface="Arial" panose="020B0604020202020204" pitchFamily="34" charset="0"/>
              </a:rPr>
              <a:t>: If data is missing, this is due to a low number of responses.</a:t>
            </a:r>
            <a:endParaRPr lang="en-GB"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831467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rganisation_info">
            <a:extLst>
              <a:ext uri="{FF2B5EF4-FFF2-40B4-BE49-F238E27FC236}">
                <a16:creationId xmlns:a16="http://schemas.microsoft.com/office/drawing/2014/main" id="{C489C879-3D91-3EE2-B1E1-276E5D17AE27}"/>
              </a:ext>
            </a:extLst>
          </p:cNvPr>
          <p:cNvSpPr txBox="1">
            <a:spLocks/>
          </p:cNvSpPr>
          <p:nvPr/>
        </p:nvSpPr>
        <p:spPr>
          <a:xfrm>
            <a:off x="141514" y="818267"/>
            <a:ext cx="11217474" cy="995184"/>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endParaRPr lang="en-GB">
              <a:effectLst/>
            </a:endParaRPr>
          </a:p>
          <a:p>
            <a:pPr lvl="1">
              <a:lnSpc>
                <a:spcPct val="115000"/>
              </a:lnSpc>
              <a:spcAft>
                <a:spcPts val="800"/>
              </a:spcAft>
              <a:buSzPts val="1000"/>
              <a:tabLst>
                <a:tab pos="914400" algn="l"/>
              </a:tabLst>
            </a:pPr>
            <a:r>
              <a:rPr lang="en-GB" sz="1400" kern="100">
                <a:effectLst/>
                <a:latin typeface="Arial" panose="020B0604020202020204" pitchFamily="34" charset="0"/>
                <a:ea typeface="Aptos" panose="020B0004020202020204" pitchFamily="34" charset="0"/>
                <a:cs typeface="Arial" panose="020B0604020202020204" pitchFamily="34" charset="0"/>
              </a:rPr>
              <a:t>RXV Greater Manchester Mental Health NHS Foundation Trust does not have data for Older People’s Mental </a:t>
            </a:r>
            <a:r>
              <a:rPr lang="en-GB" sz="1400" kern="100">
                <a:latin typeface="Arial" panose="020B0604020202020204" pitchFamily="34" charset="0"/>
                <a:ea typeface="Aptos" panose="020B0004020202020204" pitchFamily="34" charset="0"/>
                <a:cs typeface="Arial" panose="020B0604020202020204" pitchFamily="34" charset="0"/>
              </a:rPr>
              <a:t>Health Services </a:t>
            </a:r>
            <a:r>
              <a:rPr lang="en-GB" sz="1400" kern="100">
                <a:effectLst/>
                <a:latin typeface="Arial" panose="020B0604020202020204" pitchFamily="34" charset="0"/>
                <a:ea typeface="Aptos" panose="020B0004020202020204" pitchFamily="34" charset="0"/>
                <a:cs typeface="Arial" panose="020B0604020202020204" pitchFamily="34" charset="0"/>
              </a:rPr>
              <a:t>due no available data or low base size.</a:t>
            </a:r>
          </a:p>
          <a:p>
            <a:pPr>
              <a:defRPr/>
            </a:pPr>
            <a:endParaRPr lang="en-GB" sz="1400" b="0">
              <a:solidFill>
                <a:schemeClr val="tx1"/>
              </a:solidFill>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A972179D-52E2-1C0E-2317-F1BF4247D09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78936882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515937" y="809766"/>
            <a:ext cx="5154159" cy="553998"/>
          </a:xfrm>
        </p:spPr>
        <p:txBody>
          <a:bodyPr/>
          <a:lstStyle/>
          <a:p>
            <a:r>
              <a:rPr lang="en-GB" b="1">
                <a:cs typeface="Arial" panose="020B0604020202020204" pitchFamily="34" charset="0"/>
              </a:rPr>
              <a:t>Change over time</a:t>
            </a:r>
            <a:endParaRPr lang="en-GB">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515937" y="1726025"/>
            <a:ext cx="6643399" cy="4017510"/>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1800" b="1">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1800">
                <a:latin typeface="Arial" panose="020B0604020202020204" pitchFamily="34" charset="0"/>
                <a:cs typeface="Arial" panose="020B0604020202020204" pitchFamily="34" charset="0"/>
              </a:rPr>
              <a:t>your mean trust score for each evaluative question in the survey</a:t>
            </a:r>
          </a:p>
          <a:p>
            <a:pPr marL="180975" indent="-180975">
              <a:lnSpc>
                <a:spcPct val="110000"/>
              </a:lnSpc>
              <a:spcBef>
                <a:spcPts val="600"/>
              </a:spcBef>
              <a:buFont typeface="Arial" panose="020B0604020202020204" pitchFamily="34" charset="0"/>
              <a:buChar char="•"/>
            </a:pPr>
            <a:r>
              <a:rPr lang="en-US" sz="1800">
                <a:solidFill>
                  <a:schemeClr val="bg1"/>
                </a:solidFill>
                <a:latin typeface="Arial" panose="020B0604020202020204" pitchFamily="34" charset="0"/>
                <a:cs typeface="Arial" panose="020B0604020202020204" pitchFamily="34" charset="0"/>
              </a:rPr>
              <a:t>where comparable data is available, statistical significance testing using a two-sample t-test has been carried out against the 2023, 2024 and 2025 survey results for each relevant question. Where a change in results is shown as ‘significant’, this indicates that this change is not due to random chance, but is likely due to some particular factor at your trust </a:t>
            </a:r>
          </a:p>
          <a:p>
            <a:pPr marL="180975" indent="-180975">
              <a:lnSpc>
                <a:spcPct val="110000"/>
              </a:lnSpc>
              <a:spcBef>
                <a:spcPts val="600"/>
              </a:spcBef>
              <a:buFont typeface="Arial" panose="020B0604020202020204" pitchFamily="34" charset="0"/>
              <a:buChar char="•"/>
            </a:pPr>
            <a:endParaRPr lang="en-GB" sz="1800">
              <a:latin typeface="Arial" panose="020B0604020202020204" pitchFamily="34" charset="0"/>
              <a:cs typeface="Arial" panose="020B0604020202020204" pitchFamily="34" charset="0"/>
            </a:endParaRPr>
          </a:p>
          <a:p>
            <a:pPr marL="180975" indent="-180975">
              <a:lnSpc>
                <a:spcPct val="110000"/>
              </a:lnSpc>
              <a:spcBef>
                <a:spcPts val="600"/>
              </a:spcBef>
              <a:buFont typeface="Arial" panose="020B0604020202020204" pitchFamily="34" charset="0"/>
              <a:buChar char="•"/>
            </a:pPr>
            <a:endParaRPr lang="en-GB" sz="1800">
              <a:latin typeface="Arial" panose="020B0604020202020204" pitchFamily="34" charset="0"/>
              <a:cs typeface="Arial" panose="020B0604020202020204" pitchFamily="34" charset="0"/>
            </a:endParaRPr>
          </a:p>
          <a:p>
            <a:pPr marL="180975" indent="-180975">
              <a:lnSpc>
                <a:spcPct val="110000"/>
              </a:lnSpc>
              <a:spcBef>
                <a:spcPts val="600"/>
              </a:spcBef>
              <a:buFont typeface="Arial" panose="020B0604020202020204" pitchFamily="34" charset="0"/>
              <a:buChar char="•"/>
            </a:pPr>
            <a:endParaRPr lang="en-GB" sz="1800">
              <a:latin typeface="Arial" panose="020B0604020202020204" pitchFamily="34" charset="0"/>
              <a:cs typeface="Arial" panose="020B0604020202020204" pitchFamily="34" charset="0"/>
            </a:endParaRPr>
          </a:p>
        </p:txBody>
      </p:sp>
      <p:sp>
        <p:nvSpPr>
          <p:cNvPr id="9" name="Slide Number Placeholder 1">
            <a:extLst>
              <a:ext uri="{FF2B5EF4-FFF2-40B4-BE49-F238E27FC236}">
                <a16:creationId xmlns:a16="http://schemas.microsoft.com/office/drawing/2014/main" id="{4D99626F-A16D-4B0B-93F5-3799E39773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45</a:t>
            </a:fld>
            <a:r>
              <a:rPr lang="en-GB" sz="900" b="1">
                <a:solidFill>
                  <a:schemeClr val="bg1"/>
                </a:solidFill>
                <a:latin typeface="Arial" panose="020B0604020202020204" pitchFamily="34" charset="0"/>
                <a:cs typeface="Arial" panose="020B0604020202020204" pitchFamily="34" charset="0"/>
              </a:rPr>
              <a:t>  </a:t>
            </a:r>
          </a:p>
        </p:txBody>
      </p:sp>
      <p:sp>
        <p:nvSpPr>
          <p:cNvPr id="2" name="TextBox 1"/>
          <p:cNvSpPr txBox="1"/>
          <p:nvPr/>
        </p:nvSpPr>
        <p:spPr>
          <a:xfrm>
            <a:off x="362491" y="5139270"/>
            <a:ext cx="7947342" cy="553998"/>
          </a:xfrm>
          <a:prstGeom prst="rect">
            <a:avLst/>
          </a:prstGeom>
          <a:noFill/>
        </p:spPr>
        <p:txBody>
          <a:bodyPr wrap="square" rtlCol="0">
            <a:spAutoFit/>
          </a:bodyPr>
          <a:lstStyle/>
          <a:p>
            <a:endParaRPr lang="en-US" sz="1500">
              <a:solidFill>
                <a:schemeClr val="bg1"/>
              </a:solidFill>
              <a:latin typeface="Arial" panose="020B0604020202020204" pitchFamily="34" charset="0"/>
              <a:cs typeface="Arial" panose="020B0604020202020204" pitchFamily="34" charset="0"/>
            </a:endParaRPr>
          </a:p>
          <a:p>
            <a:endParaRPr lang="en-GB" sz="1500">
              <a:solidFill>
                <a:schemeClr val="bg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8C0FFBB0-6BB2-91CB-4A48-EE9882083413}"/>
              </a:ext>
            </a:extLst>
          </p:cNvPr>
          <p:cNvSpPr txBox="1"/>
          <p:nvPr/>
        </p:nvSpPr>
        <p:spPr>
          <a:xfrm>
            <a:off x="628769" y="4719304"/>
            <a:ext cx="9790113" cy="1569660"/>
          </a:xfrm>
          <a:prstGeom prst="rect">
            <a:avLst/>
          </a:prstGeom>
          <a:noFill/>
        </p:spPr>
        <p:txBody>
          <a:bodyPr wrap="square" rtlCol="0">
            <a:spAutoFit/>
          </a:bodyPr>
          <a:lstStyle/>
          <a:p>
            <a:r>
              <a:rPr lang="en-GB" sz="1200" b="1" dirty="0">
                <a:solidFill>
                  <a:schemeClr val="bg1"/>
                </a:solidFill>
                <a:latin typeface="Arial" panose="020B0604020202020204" pitchFamily="34" charset="0"/>
                <a:cs typeface="Arial" panose="020B0604020202020204" pitchFamily="34" charset="0"/>
              </a:rPr>
              <a:t>Please note:</a:t>
            </a:r>
            <a:r>
              <a:rPr lang="en-GB" sz="1200" dirty="0">
                <a:solidFill>
                  <a:schemeClr val="bg1"/>
                </a:solidFill>
                <a:latin typeface="Arial" panose="020B0604020202020204" pitchFamily="34" charset="0"/>
                <a:cs typeface="Arial" panose="020B0604020202020204" pitchFamily="34" charset="0"/>
              </a:rPr>
              <a:t> </a:t>
            </a:r>
          </a:p>
          <a:p>
            <a:endParaRPr lang="en-GB" sz="1200" dirty="0">
              <a:solidFill>
                <a:schemeClr val="bg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dirty="0">
                <a:solidFill>
                  <a:schemeClr val="bg1"/>
                </a:solidFill>
                <a:latin typeface="Arial" panose="020B0604020202020204" pitchFamily="34" charset="0"/>
                <a:cs typeface="Arial" panose="020B0604020202020204" pitchFamily="34" charset="0"/>
              </a:rPr>
              <a:t>If data is missing for a survey year, </a:t>
            </a:r>
            <a:r>
              <a:rPr lang="en-US" sz="1200" dirty="0">
                <a:solidFill>
                  <a:schemeClr val="bg1"/>
                </a:solidFill>
                <a:latin typeface="Arial" panose="020B0604020202020204" pitchFamily="34" charset="0"/>
                <a:cs typeface="Arial" panose="020B0604020202020204" pitchFamily="34" charset="0"/>
              </a:rPr>
              <a:t>this is due to a low number of responses, or because the trust data was not included in the survey that year, due to sampling errors or ineligibility.</a:t>
            </a: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The following questions were new, amended or non-comparable and therefore are not included in this section: </a:t>
            </a:r>
            <a:r>
              <a:rPr lang="fr-FR" sz="1200" dirty="0">
                <a:solidFill>
                  <a:schemeClr val="bg1"/>
                </a:solidFill>
                <a:latin typeface="Arial" panose="020B0604020202020204" pitchFamily="34" charset="0"/>
                <a:cs typeface="Arial" panose="020B0604020202020204" pitchFamily="34" charset="0"/>
              </a:rPr>
              <a:t>Q13, Q15, Q19, Q21_1, Q21_2, Q21_3, Q21_4, Q22, Q27, Q28, Q29, Q30, Q32_3, Q37.</a:t>
            </a:r>
            <a:r>
              <a:rPr lang="en-US" sz="1200" dirty="0">
                <a:solidFill>
                  <a:schemeClr val="bg1"/>
                </a:solidFill>
                <a:latin typeface="Arial" panose="020B0604020202020204" pitchFamily="34" charset="0"/>
                <a:cs typeface="Arial" panose="020B0604020202020204" pitchFamily="34" charset="0"/>
              </a:rPr>
              <a:t> </a:t>
            </a:r>
            <a:endParaRPr lang="en-US" sz="1200" b="1" dirty="0">
              <a:solidFill>
                <a:srgbClr val="FF0000"/>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A two-sample t-test </a:t>
            </a:r>
            <a:r>
              <a:rPr lang="en-GB" sz="1200" dirty="0">
                <a:solidFill>
                  <a:schemeClr val="bg1"/>
                </a:solidFill>
                <a:latin typeface="Arial" panose="020B0604020202020204" pitchFamily="34" charset="0"/>
                <a:cs typeface="Arial" panose="020B0604020202020204" pitchFamily="34" charset="0"/>
              </a:rPr>
              <a:t>is a statistical test used to compare the means of two groups to see if there is a significant difference between them and assess whether observed differences are likely due to chance or not.</a:t>
            </a:r>
          </a:p>
        </p:txBody>
      </p:sp>
    </p:spTree>
    <p:extLst>
      <p:ext uri="{BB962C8B-B14F-4D97-AF65-F5344CB8AC3E}">
        <p14:creationId xmlns:p14="http://schemas.microsoft.com/office/powerpoint/2010/main" val="1995337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a:t>How to interpret change over time in this report</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C8FE1D46-5796-4660-8005-4272491A52FC}"/>
              </a:ext>
            </a:extLst>
          </p:cNvPr>
          <p:cNvSpPr/>
          <p:nvPr/>
        </p:nvSpPr>
        <p:spPr>
          <a:xfrm>
            <a:off x="419970" y="1268520"/>
            <a:ext cx="5254032" cy="3908762"/>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charts in the ‘change over time’ section show how your trust scored in each Community mental health survey iteration. Where available, trend data from 2023 to 2025 is shown. If a question only has one data point, this question is not shown. Questions that are not historically comparable are also not shown.</a:t>
            </a:r>
          </a:p>
          <a:p>
            <a:pPr>
              <a:spcBef>
                <a:spcPts val="600"/>
              </a:spcBef>
              <a:spcAft>
                <a:spcPts val="600"/>
              </a:spcAft>
            </a:pPr>
            <a:r>
              <a:rPr lang="en-US" sz="1200" dirty="0">
                <a:latin typeface="Arial" panose="020B0604020202020204" pitchFamily="34" charset="0"/>
                <a:cs typeface="Arial" panose="020B0604020202020204" pitchFamily="34" charset="0"/>
              </a:rPr>
              <a:t>Each question is displayed in a line chart. These charts show your trust mean score for each survey year (blue line). The national average is also shown across survey years, this is the average score for that question across all NHS Community mental health </a:t>
            </a:r>
            <a:r>
              <a:rPr lang="en-GB" sz="1200" dirty="0">
                <a:latin typeface="Arial" panose="020B0604020202020204" pitchFamily="34" charset="0"/>
                <a:cs typeface="Arial" panose="020B0604020202020204" pitchFamily="34" charset="0"/>
              </a:rPr>
              <a:t>trusts in</a:t>
            </a:r>
            <a:r>
              <a:rPr lang="en-US" sz="1200" dirty="0">
                <a:latin typeface="Arial" panose="020B0604020202020204" pitchFamily="34" charset="0"/>
                <a:cs typeface="Arial" panose="020B0604020202020204" pitchFamily="34" charset="0"/>
              </a:rPr>
              <a:t> England (green line). This enables you to see how your trust compares to the national average. If there is data missing for a survey year, this may be due to either a low number of responses, because the trust was not included in the survey that year, sampling errors or ineligibility.</a:t>
            </a:r>
          </a:p>
          <a:p>
            <a:pPr>
              <a:spcBef>
                <a:spcPts val="600"/>
              </a:spcBef>
              <a:spcAft>
                <a:spcPts val="600"/>
              </a:spcAft>
            </a:pPr>
            <a:r>
              <a:rPr lang="en-US" sz="1200" dirty="0">
                <a:latin typeface="Arial" panose="020B0604020202020204" pitchFamily="34" charset="0"/>
                <a:cs typeface="Arial" panose="020B0604020202020204" pitchFamily="34" charset="0"/>
              </a:rPr>
              <a:t>Statistically significant changes are also displayed in the table underneath the charts, showing significant differences between this year (2025) and the previous years (2023 and 2024). Z-tests set to 95% significance were used to compare data between the three years (2025 vs 2024 and 2025 vs 2023). A statistically significant difference means it is unlikely that this result would have been </a:t>
            </a:r>
            <a:r>
              <a:rPr lang="en-US" sz="1200">
                <a:latin typeface="Arial" panose="020B0604020202020204" pitchFamily="34" charset="0"/>
                <a:cs typeface="Arial" panose="020B0604020202020204" pitchFamily="34" charset="0"/>
              </a:rPr>
              <a:t>obtained if </a:t>
            </a:r>
            <a:r>
              <a:rPr lang="en-US" sz="1200" dirty="0">
                <a:latin typeface="Arial" panose="020B0604020202020204" pitchFamily="34" charset="0"/>
                <a:cs typeface="Arial" panose="020B0604020202020204" pitchFamily="34" charset="0"/>
              </a:rPr>
              <a:t>there were no real difference. </a:t>
            </a:r>
          </a:p>
        </p:txBody>
      </p:sp>
      <p:sp>
        <p:nvSpPr>
          <p:cNvPr id="7" name="Rectangle 6" descr="Border box" title="Decorative">
            <a:extLst>
              <a:ext uri="{FF2B5EF4-FFF2-40B4-BE49-F238E27FC236}">
                <a16:creationId xmlns:a16="http://schemas.microsoft.com/office/drawing/2014/main" id="{DFF76E51-61B7-45ED-AB4F-BB4E7BC8A38C}"/>
              </a:ext>
              <a:ext uri="{C183D7F6-B498-43B3-948B-1728B52AA6E4}">
                <adec:decorative xmlns:adec="http://schemas.microsoft.com/office/drawing/2017/decorative" val="1"/>
              </a:ext>
            </a:extLst>
          </p:cNvPr>
          <p:cNvSpPr/>
          <p:nvPr/>
        </p:nvSpPr>
        <p:spPr>
          <a:xfrm>
            <a:off x="6695373" y="1355790"/>
            <a:ext cx="4717032" cy="411833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a:ea typeface="+mn-ea"/>
              <a:cs typeface="+mn-cs"/>
            </a:endParaRPr>
          </a:p>
        </p:txBody>
      </p:sp>
      <p:pic>
        <p:nvPicPr>
          <p:cNvPr id="3" name="Picture 2">
            <a:extLst>
              <a:ext uri="{FF2B5EF4-FFF2-40B4-BE49-F238E27FC236}">
                <a16:creationId xmlns:a16="http://schemas.microsoft.com/office/drawing/2014/main" id="{ADBDCBFA-4C1D-E518-2635-FED3170C8D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1764" y="1383874"/>
            <a:ext cx="4164249" cy="3920396"/>
          </a:xfrm>
          <a:prstGeom prst="rect">
            <a:avLst/>
          </a:prstGeom>
        </p:spPr>
      </p:pic>
    </p:spTree>
    <p:extLst>
      <p:ext uri="{BB962C8B-B14F-4D97-AF65-F5344CB8AC3E}">
        <p14:creationId xmlns:p14="http://schemas.microsoft.com/office/powerpoint/2010/main" val="147267244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FD7B0D8-28A3-BED6-AB09-493B99BD2301}"/>
              </a:ext>
            </a:extLst>
          </p:cNvPr>
          <p:cNvSpPr>
            <a:spLocks noGrp="1"/>
          </p:cNvSpPr>
          <p:nvPr>
            <p:ph type="title"/>
          </p:nvPr>
        </p:nvSpPr>
        <p:spPr>
          <a:xfrm>
            <a:off x="628769" y="1835501"/>
            <a:ext cx="9138686" cy="1231106"/>
          </a:xfrm>
        </p:spPr>
        <p:txBody>
          <a:bodyPr/>
          <a:lstStyle/>
          <a:p>
            <a:pPr>
              <a:lnSpc>
                <a:spcPct val="100000"/>
              </a:lnSpc>
            </a:pPr>
            <a:r>
              <a:rPr lang="en-GB" b="1">
                <a:cs typeface="Arial" panose="020B0604020202020204" pitchFamily="34" charset="0"/>
              </a:rPr>
              <a:t>Assessment Service Group:</a:t>
            </a:r>
            <a:br>
              <a:rPr lang="en-GB" b="1">
                <a:cs typeface="Arial" panose="020B0604020202020204" pitchFamily="34" charset="0"/>
              </a:rPr>
            </a:br>
            <a:r>
              <a:rPr lang="en-US" b="1">
                <a:latin typeface="Arial" panose="020B0604020202020204" pitchFamily="34" charset="0"/>
                <a:cs typeface="Arial" panose="020B0604020202020204" pitchFamily="34" charset="0"/>
              </a:rPr>
              <a:t>Adult Mental Health Services</a:t>
            </a:r>
            <a:endParaRPr lang="en-GB">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150907B9-2635-844B-FAD9-8BA92378443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47</a:t>
            </a:fld>
            <a:r>
              <a:rPr lang="en-GB" sz="900" b="1">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2612469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a:xfrm>
            <a:off x="419970" y="509078"/>
            <a:ext cx="11417697" cy="654856"/>
          </a:xfrm>
        </p:spPr>
        <p:txBody>
          <a:bodyPr>
            <a:normAutofit/>
          </a:bodyPr>
          <a:lstStyle/>
          <a:p>
            <a:r>
              <a:rPr lang="en-US"/>
              <a:t>Section 1. Support while waiting</a:t>
            </a:r>
            <a:endParaRPr lang="en-GB"/>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48</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6_c" descr="Trust mean score trend data for Q7, plotted against the national average. ">
            <a:extLst>
              <a:ext uri="{FF2B5EF4-FFF2-40B4-BE49-F238E27FC236}">
                <a16:creationId xmlns:a16="http://schemas.microsoft.com/office/drawing/2014/main" id="{C309B750-6510-D62A-E828-4601990FC005}"/>
              </a:ext>
            </a:extLst>
          </p:cNvPr>
          <p:cNvGraphicFramePr/>
          <p:nvPr>
            <p:extLst>
              <p:ext uri="{D42A27DB-BD31-4B8C-83A1-F6EECF244321}">
                <p14:modId xmlns:p14="http://schemas.microsoft.com/office/powerpoint/2010/main" val="3255311487"/>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6_sig" descr="Significant changes 2021 vs 2020&#10;Significant changes 2021 vs 2019" title="Significant changes">
            <a:extLst>
              <a:ext uri="{FF2B5EF4-FFF2-40B4-BE49-F238E27FC236}">
                <a16:creationId xmlns:a16="http://schemas.microsoft.com/office/drawing/2014/main" id="{EB817434-7E31-AE38-E7B6-B08669C9B08D}"/>
              </a:ext>
            </a:extLst>
          </p:cNvPr>
          <p:cNvGraphicFramePr>
            <a:graphicFrameLocks noGrp="1"/>
          </p:cNvGraphicFramePr>
          <p:nvPr>
            <p:extLst>
              <p:ext uri="{D42A27DB-BD31-4B8C-83A1-F6EECF244321}">
                <p14:modId xmlns:p14="http://schemas.microsoft.com/office/powerpoint/2010/main" val="4143967144"/>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
        <p:nvSpPr>
          <p:cNvPr id="2" name="Q7_t">
            <a:extLst>
              <a:ext uri="{FF2B5EF4-FFF2-40B4-BE49-F238E27FC236}">
                <a16:creationId xmlns:a16="http://schemas.microsoft.com/office/drawing/2014/main" id="{2231BC3B-E649-BA78-F2C3-7AD328ACC975}"/>
              </a:ext>
            </a:extLst>
          </p:cNvPr>
          <p:cNvSpPr/>
          <p:nvPr/>
        </p:nvSpPr>
        <p:spPr>
          <a:xfrm>
            <a:off x="6826693" y="5857289"/>
            <a:ext cx="5264331" cy="784830"/>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in contact with the NHS mental health services for the past 2 years and were offered support while waiting for treatment. Respondents who stated that they didn't know or couldn't remember or that they did not need any support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104;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100;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6_t">
            <a:extLst>
              <a:ext uri="{FF2B5EF4-FFF2-40B4-BE49-F238E27FC236}">
                <a16:creationId xmlns:a16="http://schemas.microsoft.com/office/drawing/2014/main" id="{47915EB9-9AF4-A062-8A24-809860A3D3A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in contact with the NHS mental health services for the past 2 years. Respondents who stated that they didn't know or couldn't remember have been excluded. Number of respondents:  2023</a:t>
            </a:r>
            <a:r>
              <a:rPr lang="en-GB" sz="900">
                <a:solidFill>
                  <a:srgbClr val="595959"/>
                </a:solidFill>
                <a:latin typeface="Arial" panose="020B0604020202020204" pitchFamily="34" charset="0"/>
                <a:cs typeface="Arial" panose="020B0604020202020204" pitchFamily="34" charset="0"/>
              </a:rPr>
              <a:t>: 182;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177;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39</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6" name="Q7_sig" descr="Significant changes 2021 vs 2020&#10;Significant changes 2021 vs 2019" title="Significant changes">
            <a:extLst>
              <a:ext uri="{FF2B5EF4-FFF2-40B4-BE49-F238E27FC236}">
                <a16:creationId xmlns:a16="http://schemas.microsoft.com/office/drawing/2014/main" id="{8DC9FCF6-81A3-5F6C-D496-9DFCDDD60A19}"/>
              </a:ext>
            </a:extLst>
          </p:cNvPr>
          <p:cNvGraphicFramePr>
            <a:graphicFrameLocks noGrp="1"/>
          </p:cNvGraphicFramePr>
          <p:nvPr>
            <p:extLst>
              <p:ext uri="{D42A27DB-BD31-4B8C-83A1-F6EECF244321}">
                <p14:modId xmlns:p14="http://schemas.microsoft.com/office/powerpoint/2010/main" val="2954065334"/>
              </p:ext>
            </p:extLst>
          </p:nvPr>
        </p:nvGraphicFramePr>
        <p:xfrm>
          <a:off x="702677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graphicFrame>
        <p:nvGraphicFramePr>
          <p:cNvPr id="8" name="Q7_c" descr="Trust mean score trend data for Q7, plotted against the national average. ">
            <a:extLst>
              <a:ext uri="{FF2B5EF4-FFF2-40B4-BE49-F238E27FC236}">
                <a16:creationId xmlns:a16="http://schemas.microsoft.com/office/drawing/2014/main" id="{D7758DCB-321E-09AF-498C-916FEE0BB18D}"/>
              </a:ext>
            </a:extLst>
          </p:cNvPr>
          <p:cNvGraphicFramePr/>
          <p:nvPr>
            <p:extLst>
              <p:ext uri="{D42A27DB-BD31-4B8C-83A1-F6EECF244321}">
                <p14:modId xmlns:p14="http://schemas.microsoft.com/office/powerpoint/2010/main" val="90536333"/>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86060118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35BE32-1EF8-69D8-48D3-9C985FD2A82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EF68267-AE4C-C4D7-6618-26A66D53287C}"/>
              </a:ext>
            </a:extLst>
          </p:cNvPr>
          <p:cNvSpPr>
            <a:spLocks noGrp="1"/>
          </p:cNvSpPr>
          <p:nvPr>
            <p:ph type="title"/>
          </p:nvPr>
        </p:nvSpPr>
        <p:spPr>
          <a:xfrm>
            <a:off x="419970" y="509078"/>
            <a:ext cx="11417697" cy="654856"/>
          </a:xfrm>
        </p:spPr>
        <p:txBody>
          <a:bodyPr>
            <a:normAutofit/>
          </a:bodyPr>
          <a:lstStyle/>
          <a:p>
            <a:r>
              <a:rPr lang="en-US"/>
              <a:t>Section 2. Mental Health Team</a:t>
            </a:r>
            <a:endParaRPr lang="en-GB"/>
          </a:p>
        </p:txBody>
      </p:sp>
      <p:sp>
        <p:nvSpPr>
          <p:cNvPr id="45" name="Slide Number Placeholder 1">
            <a:extLst>
              <a:ext uri="{FF2B5EF4-FFF2-40B4-BE49-F238E27FC236}">
                <a16:creationId xmlns:a16="http://schemas.microsoft.com/office/drawing/2014/main" id="{D93D0458-2076-278D-C6DE-A0EE6182DB9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49</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9_t">
            <a:extLst>
              <a:ext uri="{FF2B5EF4-FFF2-40B4-BE49-F238E27FC236}">
                <a16:creationId xmlns:a16="http://schemas.microsoft.com/office/drawing/2014/main" id="{390AE452-8C6C-1F5E-14A9-5142BF2EACBD}"/>
              </a:ext>
            </a:extLst>
          </p:cNvPr>
          <p:cNvSpPr/>
          <p:nvPr/>
        </p:nvSpPr>
        <p:spPr>
          <a:xfrm>
            <a:off x="6836853" y="5811706"/>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2024</a:t>
            </a:r>
            <a:r>
              <a:rPr lang="en-GB" sz="900">
                <a:solidFill>
                  <a:srgbClr val="595959"/>
                </a:solidFill>
                <a:latin typeface="Arial" panose="020B0604020202020204" pitchFamily="34" charset="0"/>
                <a:cs typeface="Arial" panose="020B0604020202020204" pitchFamily="34" charset="0"/>
              </a:rPr>
              <a:t>: 589;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145</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8_t">
            <a:extLst>
              <a:ext uri="{FF2B5EF4-FFF2-40B4-BE49-F238E27FC236}">
                <a16:creationId xmlns:a16="http://schemas.microsoft.com/office/drawing/2014/main" id="{B8CAB1DE-07C7-F7A8-D821-FA80A3BDBF71}"/>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606;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579;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146</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8_c" descr="Trust mean score trend data for Q7, plotted against the national average. ">
            <a:extLst>
              <a:ext uri="{FF2B5EF4-FFF2-40B4-BE49-F238E27FC236}">
                <a16:creationId xmlns:a16="http://schemas.microsoft.com/office/drawing/2014/main" id="{2B47DBA9-56E6-9F69-48D6-2283D172F1F2}"/>
              </a:ext>
            </a:extLst>
          </p:cNvPr>
          <p:cNvGraphicFramePr/>
          <p:nvPr>
            <p:extLst>
              <p:ext uri="{D42A27DB-BD31-4B8C-83A1-F6EECF244321}">
                <p14:modId xmlns:p14="http://schemas.microsoft.com/office/powerpoint/2010/main" val="2880462712"/>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8_sig" descr="Significant changes 2021 vs 2020&#10;Significant changes 2021 vs 2019" title="Significant changes">
            <a:extLst>
              <a:ext uri="{FF2B5EF4-FFF2-40B4-BE49-F238E27FC236}">
                <a16:creationId xmlns:a16="http://schemas.microsoft.com/office/drawing/2014/main" id="{39D45D2F-6E60-5AD2-0A6E-50A229349B48}"/>
              </a:ext>
            </a:extLst>
          </p:cNvPr>
          <p:cNvGraphicFramePr>
            <a:graphicFrameLocks noGrp="1"/>
          </p:cNvGraphicFramePr>
          <p:nvPr>
            <p:extLst>
              <p:ext uri="{D42A27DB-BD31-4B8C-83A1-F6EECF244321}">
                <p14:modId xmlns:p14="http://schemas.microsoft.com/office/powerpoint/2010/main" val="3573124081"/>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7" name="Q9_sig" descr="Significant changes 2021 vs 2020&#10;Significant changes 2021 vs 2019" title="Significant changes">
            <a:extLst>
              <a:ext uri="{FF2B5EF4-FFF2-40B4-BE49-F238E27FC236}">
                <a16:creationId xmlns:a16="http://schemas.microsoft.com/office/drawing/2014/main" id="{0AF8E83C-B079-0D0D-CFD2-C508D4F88531}"/>
              </a:ext>
            </a:extLst>
          </p:cNvPr>
          <p:cNvGraphicFramePr>
            <a:graphicFrameLocks noGrp="1"/>
          </p:cNvGraphicFramePr>
          <p:nvPr>
            <p:extLst>
              <p:ext uri="{D42A27DB-BD31-4B8C-83A1-F6EECF244321}">
                <p14:modId xmlns:p14="http://schemas.microsoft.com/office/powerpoint/2010/main" val="526698975"/>
              </p:ext>
            </p:extLst>
          </p:nvPr>
        </p:nvGraphicFramePr>
        <p:xfrm>
          <a:off x="7047098" y="5113206"/>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8" name="Q9_c" descr="Trust mean score trend data for Q7, plotted against the national average. ">
            <a:extLst>
              <a:ext uri="{FF2B5EF4-FFF2-40B4-BE49-F238E27FC236}">
                <a16:creationId xmlns:a16="http://schemas.microsoft.com/office/drawing/2014/main" id="{F6AA6675-84CB-4A48-452D-35E06C928339}"/>
              </a:ext>
            </a:extLst>
          </p:cNvPr>
          <p:cNvGraphicFramePr/>
          <p:nvPr>
            <p:extLst>
              <p:ext uri="{D42A27DB-BD31-4B8C-83A1-F6EECF244321}">
                <p14:modId xmlns:p14="http://schemas.microsoft.com/office/powerpoint/2010/main" val="1526607910"/>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4458633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52EF58-B44D-ACEE-FAAA-FCBDC535CA7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D7FB9B7-7D64-66B9-4AAB-28C577A1F1B8}"/>
              </a:ext>
            </a:extLst>
          </p:cNvPr>
          <p:cNvSpPr>
            <a:spLocks noGrp="1"/>
          </p:cNvSpPr>
          <p:nvPr>
            <p:ph type="title"/>
          </p:nvPr>
        </p:nvSpPr>
        <p:spPr/>
        <p:txBody>
          <a:bodyPr>
            <a:normAutofit/>
          </a:bodyPr>
          <a:lstStyle/>
          <a:p>
            <a:r>
              <a:rPr lang="en-GB"/>
              <a:t>Background and methodology (continued)</a:t>
            </a:r>
          </a:p>
        </p:txBody>
      </p:sp>
      <p:sp>
        <p:nvSpPr>
          <p:cNvPr id="14" name="TextBox 13">
            <a:extLst>
              <a:ext uri="{FF2B5EF4-FFF2-40B4-BE49-F238E27FC236}">
                <a16:creationId xmlns:a16="http://schemas.microsoft.com/office/drawing/2014/main" id="{B105174B-0519-4B03-AB44-7B0E692E298A}"/>
              </a:ext>
            </a:extLst>
          </p:cNvPr>
          <p:cNvSpPr txBox="1"/>
          <p:nvPr/>
        </p:nvSpPr>
        <p:spPr>
          <a:xfrm>
            <a:off x="384462" y="1268520"/>
            <a:ext cx="11268000" cy="4758207"/>
          </a:xfrm>
          <a:prstGeom prst="rect">
            <a:avLst/>
          </a:prstGeom>
          <a:noFill/>
        </p:spPr>
        <p:txBody>
          <a:bodyPr wrap="square" numCol="3" spcCol="180000" rtlCol="0">
            <a:no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Assessment Service Groups</a:t>
            </a:r>
          </a:p>
          <a:p>
            <a:pPr marR="0" lvl="0" indent="0" fontAlgn="auto">
              <a:lnSpc>
                <a:spcPct val="100000"/>
              </a:lnSpc>
              <a:spcBef>
                <a:spcPts val="600"/>
              </a:spcBef>
              <a:spcAft>
                <a:spcPts val="600"/>
              </a:spcAft>
              <a:buClrTx/>
              <a:buSzTx/>
              <a:buFontTx/>
              <a:buNone/>
              <a:tabLst/>
              <a:defRPr/>
            </a:pPr>
            <a:r>
              <a:rPr lang="en-GB" sz="1200" dirty="0">
                <a:latin typeface="Arial" panose="020B0604020202020204" pitchFamily="34" charset="0"/>
                <a:cs typeface="Arial" panose="020B0604020202020204" pitchFamily="34" charset="0"/>
              </a:rPr>
              <a:t>Trusts were requested to share data on the type of service a service user was primarily accessing during the sample period. This variable has three categories, mapped to the three Assessment Service Groups: </a:t>
            </a:r>
          </a:p>
          <a:p>
            <a:pPr marL="171450" marR="0" lvl="0" indent="-171450" fontAlgn="auto">
              <a:lnSpc>
                <a:spcPct val="100000"/>
              </a:lnSpc>
              <a:spcBef>
                <a:spcPts val="600"/>
              </a:spcBef>
              <a:spcAft>
                <a:spcPts val="600"/>
              </a:spcAft>
              <a:buClrTx/>
              <a:buSzTx/>
              <a:buFont typeface="Arial" panose="020B0604020202020204" pitchFamily="34" charset="0"/>
              <a:buChar char="•"/>
              <a:tabLst/>
              <a:defRPr/>
            </a:pPr>
            <a:r>
              <a:rPr lang="en-GB" sz="1200" dirty="0">
                <a:latin typeface="Arial" panose="020B0604020202020204" pitchFamily="34" charset="0"/>
                <a:cs typeface="Arial" panose="020B0604020202020204" pitchFamily="34" charset="0"/>
              </a:rPr>
              <a:t>Children and Young People’s Mental Health Services (CYPMHS)</a:t>
            </a:r>
          </a:p>
          <a:p>
            <a:pPr marL="171450" marR="0" lvl="0" indent="-171450" fontAlgn="auto">
              <a:lnSpc>
                <a:spcPct val="100000"/>
              </a:lnSpc>
              <a:spcBef>
                <a:spcPts val="600"/>
              </a:spcBef>
              <a:spcAft>
                <a:spcPts val="600"/>
              </a:spcAft>
              <a:buClrTx/>
              <a:buSzTx/>
              <a:buFont typeface="Arial" panose="020B0604020202020204" pitchFamily="34" charset="0"/>
              <a:buChar char="•"/>
              <a:tabLst/>
              <a:defRPr/>
            </a:pPr>
            <a:r>
              <a:rPr lang="en-GB" sz="1200" dirty="0">
                <a:latin typeface="Arial" panose="020B0604020202020204" pitchFamily="34" charset="0"/>
                <a:cs typeface="Arial" panose="020B0604020202020204" pitchFamily="34" charset="0"/>
              </a:rPr>
              <a:t>Adult Mental Health Services (AMHS)</a:t>
            </a:r>
          </a:p>
          <a:p>
            <a:pPr marL="171450" marR="0" lvl="0" indent="-171450" fontAlgn="auto">
              <a:lnSpc>
                <a:spcPct val="100000"/>
              </a:lnSpc>
              <a:spcBef>
                <a:spcPts val="600"/>
              </a:spcBef>
              <a:spcAft>
                <a:spcPts val="600"/>
              </a:spcAft>
              <a:buClrTx/>
              <a:buSzTx/>
              <a:buFont typeface="Arial" panose="020B0604020202020204" pitchFamily="34" charset="0"/>
              <a:buChar char="•"/>
              <a:tabLst/>
              <a:defRPr/>
            </a:pPr>
            <a:r>
              <a:rPr lang="en-GB" sz="1200" dirty="0">
                <a:latin typeface="Arial" panose="020B0604020202020204" pitchFamily="34" charset="0"/>
                <a:cs typeface="Arial" panose="020B0604020202020204" pitchFamily="34" charset="0"/>
              </a:rPr>
              <a:t>Older People’s Mental Health Services (OPMHS)</a:t>
            </a:r>
          </a:p>
          <a:p>
            <a:pPr marR="0" lvl="0" indent="0" fontAlgn="auto">
              <a:lnSpc>
                <a:spcPct val="100000"/>
              </a:lnSpc>
              <a:spcBef>
                <a:spcPts val="600"/>
              </a:spcBef>
              <a:spcAft>
                <a:spcPts val="600"/>
              </a:spcAft>
              <a:buClrTx/>
              <a:buSzTx/>
              <a:buFontTx/>
              <a:buNone/>
              <a:tabLst/>
              <a:defRPr/>
            </a:pPr>
            <a:r>
              <a:rPr lang="en-GB" sz="1200" dirty="0">
                <a:latin typeface="Arial" panose="020B0604020202020204" pitchFamily="34" charset="0"/>
                <a:cs typeface="Arial" panose="020B0604020202020204" pitchFamily="34" charset="0"/>
              </a:rPr>
              <a:t>Analysis of this data is presented in this report for each of the evaluative questions in the survey. </a:t>
            </a:r>
          </a:p>
          <a:p>
            <a:pPr marR="0" lvl="0" indent="0" fontAlgn="auto">
              <a:lnSpc>
                <a:spcPct val="100000"/>
              </a:lnSpc>
              <a:spcBef>
                <a:spcPts val="600"/>
              </a:spcBef>
              <a:spcAft>
                <a:spcPts val="600"/>
              </a:spcAft>
              <a:buClrTx/>
              <a:buSzTx/>
              <a:buFontTx/>
              <a:buNone/>
              <a:tabLst/>
              <a:defRPr/>
            </a:pPr>
            <a:r>
              <a:rPr lang="en-GB" sz="1200" dirty="0">
                <a:latin typeface="Arial" panose="020B0604020202020204" pitchFamily="34" charset="0"/>
                <a:cs typeface="Arial" panose="020B0604020202020204" pitchFamily="34" charset="0"/>
              </a:rPr>
              <a:t>Please note that data is not provided for CYPMHS due to a low number of responses.</a:t>
            </a:r>
          </a:p>
          <a:p>
            <a:pPr marR="0" lvl="0" indent="0" fontAlgn="auto">
              <a:lnSpc>
                <a:spcPct val="100000"/>
              </a:lnSpc>
              <a:spcBef>
                <a:spcPts val="600"/>
              </a:spcBef>
              <a:spcAft>
                <a:spcPts val="600"/>
              </a:spcAft>
              <a:buClrTx/>
              <a:buSzTx/>
              <a:buFontTx/>
              <a:buNone/>
              <a:tabLst/>
              <a:defRPr/>
            </a:pPr>
            <a:endParaRPr lang="en-GB" sz="1200" b="1" dirty="0">
              <a:latin typeface="Arial" panose="020B0604020202020204" pitchFamily="34" charset="0"/>
              <a:cs typeface="Arial" panose="020B0604020202020204" pitchFamily="34" charset="0"/>
            </a:endParaRPr>
          </a:p>
          <a:p>
            <a:pPr marR="0" lvl="0" indent="0" fontAlgn="auto">
              <a:lnSpc>
                <a:spcPct val="100000"/>
              </a:lnSpc>
              <a:spcBef>
                <a:spcPts val="600"/>
              </a:spcBef>
              <a:spcAft>
                <a:spcPts val="600"/>
              </a:spcAft>
              <a:buClrTx/>
              <a:buSzTx/>
              <a:buFontTx/>
              <a:buNone/>
              <a:tabLst/>
              <a:defRPr/>
            </a:pPr>
            <a:endParaRPr lang="en-GB" sz="1200" b="1" dirty="0">
              <a:latin typeface="Arial" panose="020B0604020202020204" pitchFamily="34" charset="0"/>
              <a:cs typeface="Arial" panose="020B0604020202020204" pitchFamily="34" charset="0"/>
            </a:endParaRPr>
          </a:p>
          <a:p>
            <a:pPr marR="0" lvl="0" indent="0" fontAlgn="auto">
              <a:lnSpc>
                <a:spcPct val="100000"/>
              </a:lnSpc>
              <a:spcBef>
                <a:spcPts val="600"/>
              </a:spcBef>
              <a:spcAft>
                <a:spcPts val="600"/>
              </a:spcAft>
              <a:buClrTx/>
              <a:buSzTx/>
              <a:buFontTx/>
              <a:buNone/>
              <a:tabLst/>
              <a:defRPr/>
            </a:pPr>
            <a:endParaRPr lang="en-GB" sz="1200" b="1" dirty="0">
              <a:latin typeface="Arial" panose="020B0604020202020204" pitchFamily="34" charset="0"/>
              <a:cs typeface="Arial" panose="020B0604020202020204" pitchFamily="34" charset="0"/>
            </a:endParaRPr>
          </a:p>
          <a:p>
            <a:pPr marR="0" lvl="0" indent="0" fontAlgn="auto">
              <a:lnSpc>
                <a:spcPct val="100000"/>
              </a:lnSpc>
              <a:spcBef>
                <a:spcPts val="600"/>
              </a:spcBef>
              <a:spcAft>
                <a:spcPts val="600"/>
              </a:spcAft>
              <a:buClrTx/>
              <a:buSzTx/>
              <a:buFontTx/>
              <a:buNone/>
              <a:tabLst/>
              <a:defRPr/>
            </a:pPr>
            <a:r>
              <a:rPr lang="en-GB" sz="1600" b="1" dirty="0">
                <a:latin typeface="Arial" panose="020B0604020202020204" pitchFamily="34" charset="0"/>
                <a:cs typeface="Arial" panose="020B0604020202020204" pitchFamily="34" charset="0"/>
              </a:rPr>
              <a:t>Further information about the survey</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and for more information on the Community mental health survey please visit the </a:t>
            </a:r>
            <a:r>
              <a:rPr lang="en-GB" sz="1200" dirty="0">
                <a:solidFill>
                  <a:schemeClr val="accent5">
                    <a:lumMod val="75000"/>
                  </a:schemeClr>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NHS Survey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for other surveys in the NPSP, and for information to help trusts implement the surveys across the NPSP, please visit the </a:t>
            </a:r>
            <a:r>
              <a:rPr lang="en-GB" sz="1200" dirty="0">
                <a:latin typeface="Arial" panose="020B0604020202020204" pitchFamily="34" charset="0"/>
                <a:cs typeface="Arial" panose="020B0604020202020204" pitchFamily="34" charset="0"/>
                <a:hlinkClick r:id="rId4"/>
              </a:rPr>
              <a:t>NHS Surveys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To learn more about the CQC’s survey programme, please visit the </a:t>
            </a:r>
            <a:r>
              <a:rPr lang="en-GB" sz="1200" dirty="0">
                <a:latin typeface="Arial" panose="020B0604020202020204" pitchFamily="34" charset="0"/>
                <a:cs typeface="Arial" panose="020B0604020202020204" pitchFamily="34" charset="0"/>
                <a:hlinkClick r:id="rId5"/>
              </a:rPr>
              <a:t>CQC website</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7" name="Slide Number Placeholder 1">
            <a:extLst>
              <a:ext uri="{FF2B5EF4-FFF2-40B4-BE49-F238E27FC236}">
                <a16:creationId xmlns:a16="http://schemas.microsoft.com/office/drawing/2014/main" id="{03728155-3986-6466-4961-B9CC1FC9D1F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84668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0F72CE-DA27-1C2F-A774-E177247A378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E265048-10CA-DB6C-44AE-0BBDF152ACD0}"/>
              </a:ext>
            </a:extLst>
          </p:cNvPr>
          <p:cNvSpPr>
            <a:spLocks noGrp="1"/>
          </p:cNvSpPr>
          <p:nvPr>
            <p:ph type="title"/>
          </p:nvPr>
        </p:nvSpPr>
        <p:spPr>
          <a:xfrm>
            <a:off x="419970" y="509078"/>
            <a:ext cx="11417697" cy="654856"/>
          </a:xfrm>
        </p:spPr>
        <p:txBody>
          <a:bodyPr>
            <a:normAutofit/>
          </a:bodyPr>
          <a:lstStyle/>
          <a:p>
            <a:r>
              <a:rPr lang="en-US"/>
              <a:t>Section 2. Mental Health Team </a:t>
            </a:r>
            <a:r>
              <a:rPr lang="en-GB"/>
              <a:t>(continued)</a:t>
            </a:r>
          </a:p>
        </p:txBody>
      </p:sp>
      <p:sp>
        <p:nvSpPr>
          <p:cNvPr id="45" name="Slide Number Placeholder 1">
            <a:extLst>
              <a:ext uri="{FF2B5EF4-FFF2-40B4-BE49-F238E27FC236}">
                <a16:creationId xmlns:a16="http://schemas.microsoft.com/office/drawing/2014/main" id="{164F1D42-7EED-CC8C-1D38-B5892BDF4B5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50</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11_t">
            <a:extLst>
              <a:ext uri="{FF2B5EF4-FFF2-40B4-BE49-F238E27FC236}">
                <a16:creationId xmlns:a16="http://schemas.microsoft.com/office/drawing/2014/main" id="{6C49C5AF-D457-C609-DD64-F1209EE0C048}"/>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587;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561;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145</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0_t">
            <a:extLst>
              <a:ext uri="{FF2B5EF4-FFF2-40B4-BE49-F238E27FC236}">
                <a16:creationId xmlns:a16="http://schemas.microsoft.com/office/drawing/2014/main" id="{20485D29-1629-AC68-E01D-5D7CBAA80C92}"/>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622;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589;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150</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0_c" descr="Trust mean score trend data for Q7, plotted against the national average. ">
            <a:extLst>
              <a:ext uri="{FF2B5EF4-FFF2-40B4-BE49-F238E27FC236}">
                <a16:creationId xmlns:a16="http://schemas.microsoft.com/office/drawing/2014/main" id="{8DB08507-DED0-9992-2FBF-7E3F16D88D23}"/>
              </a:ext>
            </a:extLst>
          </p:cNvPr>
          <p:cNvGraphicFramePr/>
          <p:nvPr>
            <p:extLst>
              <p:ext uri="{D42A27DB-BD31-4B8C-83A1-F6EECF244321}">
                <p14:modId xmlns:p14="http://schemas.microsoft.com/office/powerpoint/2010/main" val="1481859204"/>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10_sig" descr="Significant changes 2021 vs 2020&#10;Significant changes 2021 vs 2019" title="Significant changes">
            <a:extLst>
              <a:ext uri="{FF2B5EF4-FFF2-40B4-BE49-F238E27FC236}">
                <a16:creationId xmlns:a16="http://schemas.microsoft.com/office/drawing/2014/main" id="{60FA7A01-596C-65C4-3541-8AEBD0E939F1}"/>
              </a:ext>
            </a:extLst>
          </p:cNvPr>
          <p:cNvGraphicFramePr>
            <a:graphicFrameLocks noGrp="1"/>
          </p:cNvGraphicFramePr>
          <p:nvPr>
            <p:extLst>
              <p:ext uri="{D42A27DB-BD31-4B8C-83A1-F6EECF244321}">
                <p14:modId xmlns:p14="http://schemas.microsoft.com/office/powerpoint/2010/main" val="3075438991"/>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Increase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714274860"/>
                  </a:ext>
                </a:extLst>
              </a:tr>
            </a:tbl>
          </a:graphicData>
        </a:graphic>
      </p:graphicFrame>
      <p:graphicFrame>
        <p:nvGraphicFramePr>
          <p:cNvPr id="7" name="Q11_sig" descr="Significant changes 2021 vs 2020&#10;Significant changes 2021 vs 2019" title="Significant changes">
            <a:extLst>
              <a:ext uri="{FF2B5EF4-FFF2-40B4-BE49-F238E27FC236}">
                <a16:creationId xmlns:a16="http://schemas.microsoft.com/office/drawing/2014/main" id="{D08D8989-5C29-1BB1-A4B1-473CCB081F0C}"/>
              </a:ext>
            </a:extLst>
          </p:cNvPr>
          <p:cNvGraphicFramePr>
            <a:graphicFrameLocks noGrp="1"/>
          </p:cNvGraphicFramePr>
          <p:nvPr>
            <p:extLst>
              <p:ext uri="{D42A27DB-BD31-4B8C-83A1-F6EECF244321}">
                <p14:modId xmlns:p14="http://schemas.microsoft.com/office/powerpoint/2010/main" val="4237025321"/>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Increase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714274860"/>
                  </a:ext>
                </a:extLst>
              </a:tr>
            </a:tbl>
          </a:graphicData>
        </a:graphic>
      </p:graphicFrame>
      <p:graphicFrame>
        <p:nvGraphicFramePr>
          <p:cNvPr id="8" name="Q11_c" descr="Trust mean score trend data for Q7, plotted against the national average. ">
            <a:extLst>
              <a:ext uri="{FF2B5EF4-FFF2-40B4-BE49-F238E27FC236}">
                <a16:creationId xmlns:a16="http://schemas.microsoft.com/office/drawing/2014/main" id="{EB6FB0AA-A8B9-C20E-5E82-AD3FF59B313B}"/>
              </a:ext>
            </a:extLst>
          </p:cNvPr>
          <p:cNvGraphicFramePr/>
          <p:nvPr>
            <p:extLst>
              <p:ext uri="{D42A27DB-BD31-4B8C-83A1-F6EECF244321}">
                <p14:modId xmlns:p14="http://schemas.microsoft.com/office/powerpoint/2010/main" val="2534268182"/>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21822856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031183-B5A7-BB57-9D9A-010FECFD818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A5E2D63-8DCB-9DF0-3D38-94D682985CA1}"/>
              </a:ext>
            </a:extLst>
          </p:cNvPr>
          <p:cNvSpPr>
            <a:spLocks noGrp="1"/>
          </p:cNvSpPr>
          <p:nvPr>
            <p:ph type="title"/>
          </p:nvPr>
        </p:nvSpPr>
        <p:spPr>
          <a:xfrm>
            <a:off x="419970" y="509078"/>
            <a:ext cx="11417697" cy="654856"/>
          </a:xfrm>
        </p:spPr>
        <p:txBody>
          <a:bodyPr>
            <a:normAutofit/>
          </a:bodyPr>
          <a:lstStyle/>
          <a:p>
            <a:r>
              <a:rPr lang="en-US"/>
              <a:t>Section 2. Mental Health Team </a:t>
            </a:r>
            <a:r>
              <a:rPr lang="en-GB"/>
              <a:t>(continued)</a:t>
            </a:r>
          </a:p>
        </p:txBody>
      </p:sp>
      <p:sp>
        <p:nvSpPr>
          <p:cNvPr id="45" name="Slide Number Placeholder 1">
            <a:extLst>
              <a:ext uri="{FF2B5EF4-FFF2-40B4-BE49-F238E27FC236}">
                <a16:creationId xmlns:a16="http://schemas.microsoft.com/office/drawing/2014/main" id="{C53BC84F-87E5-FEB4-3516-398A840A53C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51</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12_t">
            <a:extLst>
              <a:ext uri="{FF2B5EF4-FFF2-40B4-BE49-F238E27FC236}">
                <a16:creationId xmlns:a16="http://schemas.microsoft.com/office/drawing/2014/main" id="{B57C6FE4-0AE2-B01A-52BE-DB2D03CB6470}"/>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596;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560;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142</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2_c" descr="Trust mean score trend data for Q7, plotted against the national average. ">
            <a:extLst>
              <a:ext uri="{FF2B5EF4-FFF2-40B4-BE49-F238E27FC236}">
                <a16:creationId xmlns:a16="http://schemas.microsoft.com/office/drawing/2014/main" id="{8177CA93-3772-A0C9-30EE-F06C500EB610}"/>
              </a:ext>
            </a:extLst>
          </p:cNvPr>
          <p:cNvGraphicFramePr/>
          <p:nvPr>
            <p:extLst>
              <p:ext uri="{D42A27DB-BD31-4B8C-83A1-F6EECF244321}">
                <p14:modId xmlns:p14="http://schemas.microsoft.com/office/powerpoint/2010/main" val="3105092453"/>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12_sig" descr="Significant changes 2021 vs 2020&#10;Significant changes 2021 vs 2019" title="Significant changes">
            <a:extLst>
              <a:ext uri="{FF2B5EF4-FFF2-40B4-BE49-F238E27FC236}">
                <a16:creationId xmlns:a16="http://schemas.microsoft.com/office/drawing/2014/main" id="{E18303F8-3251-DF81-1038-F1AB95F1E36B}"/>
              </a:ext>
            </a:extLst>
          </p:cNvPr>
          <p:cNvGraphicFramePr>
            <a:graphicFrameLocks noGrp="1"/>
          </p:cNvGraphicFramePr>
          <p:nvPr>
            <p:extLst>
              <p:ext uri="{D42A27DB-BD31-4B8C-83A1-F6EECF244321}">
                <p14:modId xmlns:p14="http://schemas.microsoft.com/office/powerpoint/2010/main" val="2472104986"/>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164373366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4FD45D-BBA9-5982-8A52-D0F9FD9AF34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BCFEB4D-D95A-CC8F-BF49-8B8E62CF8945}"/>
              </a:ext>
            </a:extLst>
          </p:cNvPr>
          <p:cNvSpPr>
            <a:spLocks noGrp="1"/>
          </p:cNvSpPr>
          <p:nvPr>
            <p:ph type="title"/>
          </p:nvPr>
        </p:nvSpPr>
        <p:spPr>
          <a:xfrm>
            <a:off x="419970" y="509078"/>
            <a:ext cx="11417697" cy="654856"/>
          </a:xfrm>
        </p:spPr>
        <p:txBody>
          <a:bodyPr>
            <a:normAutofit/>
          </a:bodyPr>
          <a:lstStyle/>
          <a:p>
            <a:r>
              <a:rPr lang="en-US"/>
              <a:t>Section 3. Your care</a:t>
            </a:r>
            <a:endParaRPr lang="en-GB"/>
          </a:p>
        </p:txBody>
      </p:sp>
      <p:sp>
        <p:nvSpPr>
          <p:cNvPr id="45" name="Slide Number Placeholder 1">
            <a:extLst>
              <a:ext uri="{FF2B5EF4-FFF2-40B4-BE49-F238E27FC236}">
                <a16:creationId xmlns:a16="http://schemas.microsoft.com/office/drawing/2014/main" id="{251A733E-E48C-A8E7-0675-EC813C884AC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52</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17_t">
            <a:extLst>
              <a:ext uri="{FF2B5EF4-FFF2-40B4-BE49-F238E27FC236}">
                <a16:creationId xmlns:a16="http://schemas.microsoft.com/office/drawing/2014/main" id="{143B76BE-491F-F9DD-3CCA-715DA065DDDA}"/>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452;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429;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99</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6_t">
            <a:extLst>
              <a:ext uri="{FF2B5EF4-FFF2-40B4-BE49-F238E27FC236}">
                <a16:creationId xmlns:a16="http://schemas.microsoft.com/office/drawing/2014/main" id="{106FC5B6-EBF8-E656-499E-5212B0A51A75}"/>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2024</a:t>
            </a:r>
            <a:r>
              <a:rPr lang="en-GB" sz="900">
                <a:solidFill>
                  <a:srgbClr val="595959"/>
                </a:solidFill>
                <a:latin typeface="Arial" panose="020B0604020202020204" pitchFamily="34" charset="0"/>
                <a:cs typeface="Arial" panose="020B0604020202020204" pitchFamily="34" charset="0"/>
              </a:rPr>
              <a:t>: 524;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136</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6_c" descr="Trust mean score trend data for Q7, plotted against the national average. ">
            <a:extLst>
              <a:ext uri="{FF2B5EF4-FFF2-40B4-BE49-F238E27FC236}">
                <a16:creationId xmlns:a16="http://schemas.microsoft.com/office/drawing/2014/main" id="{3F920A9A-5F15-7638-5086-6B7016699EEC}"/>
              </a:ext>
            </a:extLst>
          </p:cNvPr>
          <p:cNvGraphicFramePr/>
          <p:nvPr>
            <p:extLst>
              <p:ext uri="{D42A27DB-BD31-4B8C-83A1-F6EECF244321}">
                <p14:modId xmlns:p14="http://schemas.microsoft.com/office/powerpoint/2010/main" val="3613724031"/>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16_sig" descr="Significant changes 2021 vs 2020&#10;Significant changes 2021 vs 2019" title="Significant changes">
            <a:extLst>
              <a:ext uri="{FF2B5EF4-FFF2-40B4-BE49-F238E27FC236}">
                <a16:creationId xmlns:a16="http://schemas.microsoft.com/office/drawing/2014/main" id="{032B0A6E-2151-21C0-7DB8-10A88AACE71D}"/>
              </a:ext>
            </a:extLst>
          </p:cNvPr>
          <p:cNvGraphicFramePr>
            <a:graphicFrameLocks noGrp="1"/>
          </p:cNvGraphicFramePr>
          <p:nvPr>
            <p:extLst>
              <p:ext uri="{D42A27DB-BD31-4B8C-83A1-F6EECF244321}">
                <p14:modId xmlns:p14="http://schemas.microsoft.com/office/powerpoint/2010/main" val="2168855679"/>
              </p:ext>
            </p:extLst>
          </p:nvPr>
        </p:nvGraphicFramePr>
        <p:xfrm>
          <a:off x="1227323" y="5113206"/>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7" name="Q17_sig" descr="Significant changes 2021 vs 2020&#10;Significant changes 2021 vs 2019" title="Significant changes">
            <a:extLst>
              <a:ext uri="{FF2B5EF4-FFF2-40B4-BE49-F238E27FC236}">
                <a16:creationId xmlns:a16="http://schemas.microsoft.com/office/drawing/2014/main" id="{50032D05-00C8-A41F-7499-85E8F93DB52B}"/>
              </a:ext>
            </a:extLst>
          </p:cNvPr>
          <p:cNvGraphicFramePr>
            <a:graphicFrameLocks noGrp="1"/>
          </p:cNvGraphicFramePr>
          <p:nvPr>
            <p:extLst>
              <p:ext uri="{D42A27DB-BD31-4B8C-83A1-F6EECF244321}">
                <p14:modId xmlns:p14="http://schemas.microsoft.com/office/powerpoint/2010/main" val="1314345336"/>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8" name="Q17_c" descr="Trust mean score trend data for Q7, plotted against the national average. ">
            <a:extLst>
              <a:ext uri="{FF2B5EF4-FFF2-40B4-BE49-F238E27FC236}">
                <a16:creationId xmlns:a16="http://schemas.microsoft.com/office/drawing/2014/main" id="{E75AADF3-E453-D9F5-E085-018201B354E9}"/>
              </a:ext>
            </a:extLst>
          </p:cNvPr>
          <p:cNvGraphicFramePr/>
          <p:nvPr>
            <p:extLst>
              <p:ext uri="{D42A27DB-BD31-4B8C-83A1-F6EECF244321}">
                <p14:modId xmlns:p14="http://schemas.microsoft.com/office/powerpoint/2010/main" val="2190650245"/>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05434039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B03448-97C5-44C8-3D63-A321B7FA64E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7DFFCF3-0109-A5F6-D8A8-00FE7E5EC328}"/>
              </a:ext>
            </a:extLst>
          </p:cNvPr>
          <p:cNvSpPr>
            <a:spLocks noGrp="1"/>
          </p:cNvSpPr>
          <p:nvPr>
            <p:ph type="title"/>
          </p:nvPr>
        </p:nvSpPr>
        <p:spPr>
          <a:xfrm>
            <a:off x="419970" y="509078"/>
            <a:ext cx="11417697" cy="654856"/>
          </a:xfrm>
        </p:spPr>
        <p:txBody>
          <a:bodyPr>
            <a:normAutofit/>
          </a:bodyPr>
          <a:lstStyle/>
          <a:p>
            <a:r>
              <a:rPr lang="en-US"/>
              <a:t>Section 3. Your care </a:t>
            </a:r>
            <a:r>
              <a:rPr lang="en-GB"/>
              <a:t>(continued)</a:t>
            </a:r>
          </a:p>
        </p:txBody>
      </p:sp>
      <p:sp>
        <p:nvSpPr>
          <p:cNvPr id="45" name="Slide Number Placeholder 1">
            <a:extLst>
              <a:ext uri="{FF2B5EF4-FFF2-40B4-BE49-F238E27FC236}">
                <a16:creationId xmlns:a16="http://schemas.microsoft.com/office/drawing/2014/main" id="{1D658A42-4B7A-0609-EBC3-7309152F093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53</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18_t">
            <a:extLst>
              <a:ext uri="{FF2B5EF4-FFF2-40B4-BE49-F238E27FC236}">
                <a16:creationId xmlns:a16="http://schemas.microsoft.com/office/drawing/2014/main" id="{39F3F9E2-C126-4CF8-F952-6F33584D2687}"/>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593;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545;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145</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8_c" descr="Trust mean score trend data for Q7, plotted against the national average. ">
            <a:extLst>
              <a:ext uri="{FF2B5EF4-FFF2-40B4-BE49-F238E27FC236}">
                <a16:creationId xmlns:a16="http://schemas.microsoft.com/office/drawing/2014/main" id="{4BA7ABCE-AA30-394E-4FD9-45252C86EAC8}"/>
              </a:ext>
            </a:extLst>
          </p:cNvPr>
          <p:cNvGraphicFramePr/>
          <p:nvPr>
            <p:extLst>
              <p:ext uri="{D42A27DB-BD31-4B8C-83A1-F6EECF244321}">
                <p14:modId xmlns:p14="http://schemas.microsoft.com/office/powerpoint/2010/main" val="2756540590"/>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18_sig" descr="Significant changes 2021 vs 2020&#10;Significant changes 2021 vs 2019" title="Significant changes">
            <a:extLst>
              <a:ext uri="{FF2B5EF4-FFF2-40B4-BE49-F238E27FC236}">
                <a16:creationId xmlns:a16="http://schemas.microsoft.com/office/drawing/2014/main" id="{3256FEA6-13B1-1939-9647-548BBC7867A0}"/>
              </a:ext>
            </a:extLst>
          </p:cNvPr>
          <p:cNvGraphicFramePr>
            <a:graphicFrameLocks noGrp="1"/>
          </p:cNvGraphicFramePr>
          <p:nvPr>
            <p:extLst>
              <p:ext uri="{D42A27DB-BD31-4B8C-83A1-F6EECF244321}">
                <p14:modId xmlns:p14="http://schemas.microsoft.com/office/powerpoint/2010/main" val="2847581775"/>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1181991253"/>
                  </a:ext>
                </a:extLst>
              </a:tr>
            </a:tbl>
          </a:graphicData>
        </a:graphic>
      </p:graphicFrame>
    </p:spTree>
    <p:extLst>
      <p:ext uri="{BB962C8B-B14F-4D97-AF65-F5344CB8AC3E}">
        <p14:creationId xmlns:p14="http://schemas.microsoft.com/office/powerpoint/2010/main" val="30180480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6B7D9A-8AD1-06B9-9718-43E016A6469F}"/>
            </a:ext>
          </a:extLst>
        </p:cNvPr>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1BB1CCA5-B8D2-4238-628A-B42D9FA563F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54</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53CF2DFB-033E-C626-8366-4F407008FFB7}"/>
              </a:ext>
            </a:extLst>
          </p:cNvPr>
          <p:cNvSpPr>
            <a:spLocks noGrp="1"/>
          </p:cNvSpPr>
          <p:nvPr>
            <p:ph type="title"/>
          </p:nvPr>
        </p:nvSpPr>
        <p:spPr>
          <a:xfrm>
            <a:off x="419970" y="509078"/>
            <a:ext cx="11417697" cy="654856"/>
          </a:xfrm>
        </p:spPr>
        <p:txBody>
          <a:bodyPr>
            <a:normAutofit/>
          </a:bodyPr>
          <a:lstStyle/>
          <a:p>
            <a:r>
              <a:rPr lang="en-US"/>
              <a:t>Section 4. Medication</a:t>
            </a:r>
            <a:endParaRPr lang="en-GB"/>
          </a:p>
        </p:txBody>
      </p:sp>
      <p:sp>
        <p:nvSpPr>
          <p:cNvPr id="3" name="organisation_info">
            <a:extLst>
              <a:ext uri="{FF2B5EF4-FFF2-40B4-BE49-F238E27FC236}">
                <a16:creationId xmlns:a16="http://schemas.microsoft.com/office/drawing/2014/main" id="{E8E85309-7FAC-B283-4CFA-3581DB15860C}"/>
              </a:ext>
            </a:extLst>
          </p:cNvPr>
          <p:cNvSpPr txBox="1">
            <a:spLocks/>
          </p:cNvSpPr>
          <p:nvPr/>
        </p:nvSpPr>
        <p:spPr>
          <a:xfrm>
            <a:off x="515938" y="1261669"/>
            <a:ext cx="11358988" cy="80151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lnSpc>
                <a:spcPct val="150000"/>
              </a:lnSpc>
              <a:defRPr/>
            </a:pPr>
            <a:r>
              <a:rPr lang="en-GB" sz="1400" b="0" dirty="0">
                <a:solidFill>
                  <a:schemeClr val="tx1"/>
                </a:solidFill>
                <a:latin typeface="Arial"/>
              </a:rPr>
              <a:t>Please note, no data is available for this section. Question 20 has been revised for 2025, leading to questions 21 and 22 not retaining historical comparability to previous survey years.</a:t>
            </a:r>
            <a:endParaRPr lang="en-GB" sz="1400" b="0" dirty="0">
              <a:solidFill>
                <a:schemeClr val="tx1"/>
              </a:solidFill>
              <a:latin typeface="Arial" panose="020B0604020202020204" pitchFamily="34" charset="0"/>
              <a:cs typeface="Arial" panose="020B0604020202020204" pitchFamily="34" charset="0"/>
            </a:endParaRP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7239719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5CFF91-878D-3F7D-36EF-F8037AA069C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A1B1114-BF0D-4C8E-298F-2D70B55A03DD}"/>
              </a:ext>
            </a:extLst>
          </p:cNvPr>
          <p:cNvSpPr>
            <a:spLocks noGrp="1"/>
          </p:cNvSpPr>
          <p:nvPr>
            <p:ph type="title"/>
          </p:nvPr>
        </p:nvSpPr>
        <p:spPr>
          <a:xfrm>
            <a:off x="419970" y="509078"/>
            <a:ext cx="11417697" cy="654856"/>
          </a:xfrm>
        </p:spPr>
        <p:txBody>
          <a:bodyPr>
            <a:normAutofit/>
          </a:bodyPr>
          <a:lstStyle/>
          <a:p>
            <a:r>
              <a:rPr lang="en-US"/>
              <a:t>Section 5. Psychological Therapies</a:t>
            </a:r>
            <a:endParaRPr lang="en-GB"/>
          </a:p>
        </p:txBody>
      </p:sp>
      <p:sp>
        <p:nvSpPr>
          <p:cNvPr id="45" name="Slide Number Placeholder 1">
            <a:extLst>
              <a:ext uri="{FF2B5EF4-FFF2-40B4-BE49-F238E27FC236}">
                <a16:creationId xmlns:a16="http://schemas.microsoft.com/office/drawing/2014/main" id="{6BD5C2BD-E419-B051-AFDA-11A48B9085A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55</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3" name="Q25_c" descr="Trust mean score trend data for Q7, plotted against the national average. ">
            <a:extLst>
              <a:ext uri="{FF2B5EF4-FFF2-40B4-BE49-F238E27FC236}">
                <a16:creationId xmlns:a16="http://schemas.microsoft.com/office/drawing/2014/main" id="{A1D2307B-2928-958B-9B8E-E9DF5535AC5F}"/>
              </a:ext>
            </a:extLst>
          </p:cNvPr>
          <p:cNvGraphicFramePr/>
          <p:nvPr>
            <p:extLst>
              <p:ext uri="{D42A27DB-BD31-4B8C-83A1-F6EECF244321}">
                <p14:modId xmlns:p14="http://schemas.microsoft.com/office/powerpoint/2010/main" val="2183414377"/>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25_sig" descr="Significant changes 2021 vs 2020&#10;Significant changes 2021 vs 2019" title="Significant changes">
            <a:extLst>
              <a:ext uri="{FF2B5EF4-FFF2-40B4-BE49-F238E27FC236}">
                <a16:creationId xmlns:a16="http://schemas.microsoft.com/office/drawing/2014/main" id="{963BF380-FAC1-CEC1-2D41-EE847DD406C0}"/>
              </a:ext>
            </a:extLst>
          </p:cNvPr>
          <p:cNvGraphicFramePr>
            <a:graphicFrameLocks noGrp="1"/>
          </p:cNvGraphicFramePr>
          <p:nvPr>
            <p:extLst>
              <p:ext uri="{D42A27DB-BD31-4B8C-83A1-F6EECF244321}">
                <p14:modId xmlns:p14="http://schemas.microsoft.com/office/powerpoint/2010/main" val="2727937751"/>
              </p:ext>
            </p:extLst>
          </p:nvPr>
        </p:nvGraphicFramePr>
        <p:xfrm>
          <a:off x="1227323" y="5113206"/>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6" name="Q25_t">
            <a:extLst>
              <a:ext uri="{FF2B5EF4-FFF2-40B4-BE49-F238E27FC236}">
                <a16:creationId xmlns:a16="http://schemas.microsoft.com/office/drawing/2014/main" id="{4F139FBE-912D-A57C-B348-E2DF98AD8AA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received any therapy in the last 12 months for their mental health needs.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2024</a:t>
            </a:r>
            <a:r>
              <a:rPr lang="en-GB" sz="900">
                <a:solidFill>
                  <a:srgbClr val="595959"/>
                </a:solidFill>
                <a:latin typeface="Arial" panose="020B0604020202020204" pitchFamily="34" charset="0"/>
                <a:cs typeface="Arial" panose="020B0604020202020204" pitchFamily="34" charset="0"/>
              </a:rPr>
              <a:t>: 218;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49</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8938637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05DC96-55F5-5242-4957-D719A1622211}"/>
            </a:ext>
          </a:extLst>
        </p:cNvPr>
        <p:cNvGrpSpPr/>
        <p:nvPr/>
      </p:nvGrpSpPr>
      <p:grpSpPr>
        <a:xfrm>
          <a:off x="0" y="0"/>
          <a:ext cx="0" cy="0"/>
          <a:chOff x="0" y="0"/>
          <a:chExt cx="0" cy="0"/>
        </a:xfrm>
      </p:grpSpPr>
      <p:sp>
        <p:nvSpPr>
          <p:cNvPr id="11" name="Title 3">
            <a:extLst>
              <a:ext uri="{FF2B5EF4-FFF2-40B4-BE49-F238E27FC236}">
                <a16:creationId xmlns:a16="http://schemas.microsoft.com/office/drawing/2014/main" id="{5A7C3399-DEEC-4D80-823D-4A5CF3CE4564}"/>
              </a:ext>
            </a:extLst>
          </p:cNvPr>
          <p:cNvSpPr>
            <a:spLocks noGrp="1"/>
          </p:cNvSpPr>
          <p:nvPr>
            <p:ph type="title"/>
          </p:nvPr>
        </p:nvSpPr>
        <p:spPr>
          <a:xfrm>
            <a:off x="419970" y="509078"/>
            <a:ext cx="11417697" cy="654856"/>
          </a:xfrm>
        </p:spPr>
        <p:txBody>
          <a:bodyPr>
            <a:normAutofit/>
          </a:bodyPr>
          <a:lstStyle/>
          <a:p>
            <a:r>
              <a:rPr lang="en-US"/>
              <a:t>Section 6. Crisis care support</a:t>
            </a:r>
            <a:endParaRPr lang="en-GB"/>
          </a:p>
        </p:txBody>
      </p:sp>
      <p:sp>
        <p:nvSpPr>
          <p:cNvPr id="2" name="Slide Number Placeholder 1">
            <a:extLst>
              <a:ext uri="{FF2B5EF4-FFF2-40B4-BE49-F238E27FC236}">
                <a16:creationId xmlns:a16="http://schemas.microsoft.com/office/drawing/2014/main" id="{F58B3CED-7EE9-46DA-5786-88BD74808FB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5" name="organisation_info">
            <a:extLst>
              <a:ext uri="{FF2B5EF4-FFF2-40B4-BE49-F238E27FC236}">
                <a16:creationId xmlns:a16="http://schemas.microsoft.com/office/drawing/2014/main" id="{1E6EEB85-7E89-75A6-EEFE-91D6580900D2}"/>
              </a:ext>
            </a:extLst>
          </p:cNvPr>
          <p:cNvSpPr txBox="1">
            <a:spLocks/>
          </p:cNvSpPr>
          <p:nvPr/>
        </p:nvSpPr>
        <p:spPr>
          <a:xfrm>
            <a:off x="515938" y="1314097"/>
            <a:ext cx="11358988" cy="80151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lnSpc>
                <a:spcPct val="150000"/>
              </a:lnSpc>
              <a:defRPr/>
            </a:pPr>
            <a:r>
              <a:rPr lang="en-GB" sz="1400" b="0" dirty="0">
                <a:solidFill>
                  <a:schemeClr val="tx1"/>
                </a:solidFill>
                <a:latin typeface="Arial"/>
              </a:rPr>
              <a:t>Please note, that no data is available for this section due to question amendments, which means historical comparability with previous survey years cannot be maintained.</a:t>
            </a: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1818978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5D3132-E67A-7BCB-8A98-12CE88A23C5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C2F805F-9976-978E-827A-16ED31C69C3C}"/>
              </a:ext>
            </a:extLst>
          </p:cNvPr>
          <p:cNvSpPr>
            <a:spLocks noGrp="1"/>
          </p:cNvSpPr>
          <p:nvPr>
            <p:ph type="title"/>
          </p:nvPr>
        </p:nvSpPr>
        <p:spPr>
          <a:xfrm>
            <a:off x="419970" y="509078"/>
            <a:ext cx="11417697" cy="654856"/>
          </a:xfrm>
        </p:spPr>
        <p:txBody>
          <a:bodyPr>
            <a:normAutofit/>
          </a:bodyPr>
          <a:lstStyle/>
          <a:p>
            <a:r>
              <a:rPr lang="en-US"/>
              <a:t>Section 7. Crisis care access</a:t>
            </a:r>
            <a:endParaRPr lang="en-GB"/>
          </a:p>
        </p:txBody>
      </p:sp>
      <p:sp>
        <p:nvSpPr>
          <p:cNvPr id="45" name="Slide Number Placeholder 1">
            <a:extLst>
              <a:ext uri="{FF2B5EF4-FFF2-40B4-BE49-F238E27FC236}">
                <a16:creationId xmlns:a16="http://schemas.microsoft.com/office/drawing/2014/main" id="{B67E8E23-91A1-8CBE-6978-34E657738D8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57</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26_t">
            <a:extLst>
              <a:ext uri="{FF2B5EF4-FFF2-40B4-BE49-F238E27FC236}">
                <a16:creationId xmlns:a16="http://schemas.microsoft.com/office/drawing/2014/main" id="{D802B284-6FBD-2819-A08E-8843153219C4}"/>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were not sure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574;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523;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136</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26_c" descr="Trust mean score trend data for Q7, plotted against the national average. ">
            <a:extLst>
              <a:ext uri="{FF2B5EF4-FFF2-40B4-BE49-F238E27FC236}">
                <a16:creationId xmlns:a16="http://schemas.microsoft.com/office/drawing/2014/main" id="{F76072FA-3541-2CA0-7ED3-669BE1731A5C}"/>
              </a:ext>
            </a:extLst>
          </p:cNvPr>
          <p:cNvGraphicFramePr/>
          <p:nvPr>
            <p:extLst>
              <p:ext uri="{D42A27DB-BD31-4B8C-83A1-F6EECF244321}">
                <p14:modId xmlns:p14="http://schemas.microsoft.com/office/powerpoint/2010/main" val="1779725146"/>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Q26_sig" descr="Significant changes 2021 vs 2020&#10;Significant changes 2021 vs 2019" title="Significant changes">
            <a:extLst>
              <a:ext uri="{FF2B5EF4-FFF2-40B4-BE49-F238E27FC236}">
                <a16:creationId xmlns:a16="http://schemas.microsoft.com/office/drawing/2014/main" id="{3B1168F3-3FB9-C026-FB9B-01B704FF3530}"/>
              </a:ext>
            </a:extLst>
          </p:cNvPr>
          <p:cNvGraphicFramePr>
            <a:graphicFrameLocks noGrp="1"/>
          </p:cNvGraphicFramePr>
          <p:nvPr>
            <p:extLst>
              <p:ext uri="{D42A27DB-BD31-4B8C-83A1-F6EECF244321}">
                <p14:modId xmlns:p14="http://schemas.microsoft.com/office/powerpoint/2010/main" val="1539736370"/>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79005833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B0B405-15D8-09C2-9717-6AA921FF198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78689AC-42A4-7D7C-BA18-8EC9592AD3A1}"/>
              </a:ext>
            </a:extLst>
          </p:cNvPr>
          <p:cNvSpPr>
            <a:spLocks noGrp="1"/>
          </p:cNvSpPr>
          <p:nvPr>
            <p:ph type="title"/>
          </p:nvPr>
        </p:nvSpPr>
        <p:spPr>
          <a:xfrm>
            <a:off x="419970" y="509078"/>
            <a:ext cx="11417697" cy="654856"/>
          </a:xfrm>
        </p:spPr>
        <p:txBody>
          <a:bodyPr>
            <a:normAutofit/>
          </a:bodyPr>
          <a:lstStyle/>
          <a:p>
            <a:r>
              <a:rPr lang="en-US"/>
              <a:t>Section 8. </a:t>
            </a:r>
            <a:r>
              <a:rPr lang="en-GB"/>
              <a:t>Support with other areas of life</a:t>
            </a:r>
          </a:p>
        </p:txBody>
      </p:sp>
      <p:sp>
        <p:nvSpPr>
          <p:cNvPr id="45" name="Slide Number Placeholder 1">
            <a:extLst>
              <a:ext uri="{FF2B5EF4-FFF2-40B4-BE49-F238E27FC236}">
                <a16:creationId xmlns:a16="http://schemas.microsoft.com/office/drawing/2014/main" id="{84B68A11-07A5-1642-5313-4E6D156B3BD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58</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32_1_t">
            <a:extLst>
              <a:ext uri="{FF2B5EF4-FFF2-40B4-BE49-F238E27FC236}">
                <a16:creationId xmlns:a16="http://schemas.microsoft.com/office/drawing/2014/main" id="{6A3ABE8A-7D84-531D-BE4E-90B0CEDB66E8}"/>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 not need support have been excluded. Number of respondents: 2023</a:t>
            </a:r>
            <a:r>
              <a:rPr lang="en-GB" sz="900">
                <a:solidFill>
                  <a:srgbClr val="595959"/>
                </a:solidFill>
                <a:latin typeface="Arial" panose="020B0604020202020204" pitchFamily="34" charset="0"/>
                <a:cs typeface="Arial" panose="020B0604020202020204" pitchFamily="34" charset="0"/>
              </a:rPr>
              <a:t>: 528;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507;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117</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31_t">
            <a:extLst>
              <a:ext uri="{FF2B5EF4-FFF2-40B4-BE49-F238E27FC236}">
                <a16:creationId xmlns:a16="http://schemas.microsoft.com/office/drawing/2014/main" id="{EA1A4F6B-E8E9-76F5-91FE-38787A1F504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had support and did not need this, did not need support or did not have physical health needs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402;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391;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103</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31_c" descr="Trust mean score trend data for Q7, plotted against the national average. ">
            <a:extLst>
              <a:ext uri="{FF2B5EF4-FFF2-40B4-BE49-F238E27FC236}">
                <a16:creationId xmlns:a16="http://schemas.microsoft.com/office/drawing/2014/main" id="{C4FEB7A6-69DD-E586-230B-BD5D1A1C458E}"/>
              </a:ext>
            </a:extLst>
          </p:cNvPr>
          <p:cNvGraphicFramePr/>
          <p:nvPr>
            <p:extLst>
              <p:ext uri="{D42A27DB-BD31-4B8C-83A1-F6EECF244321}">
                <p14:modId xmlns:p14="http://schemas.microsoft.com/office/powerpoint/2010/main" val="3268642491"/>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32_1_c" descr="Trust mean score trend data for Q7, plotted against the national average. ">
            <a:extLst>
              <a:ext uri="{FF2B5EF4-FFF2-40B4-BE49-F238E27FC236}">
                <a16:creationId xmlns:a16="http://schemas.microsoft.com/office/drawing/2014/main" id="{4F6ABAB3-1FF9-8B6A-E0A8-51C4A10B56D4}"/>
              </a:ext>
            </a:extLst>
          </p:cNvPr>
          <p:cNvGraphicFramePr/>
          <p:nvPr>
            <p:extLst>
              <p:ext uri="{D42A27DB-BD31-4B8C-83A1-F6EECF244321}">
                <p14:modId xmlns:p14="http://schemas.microsoft.com/office/powerpoint/2010/main" val="3821477829"/>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Q31_sig" descr="Significant changes 2021 vs 2020&#10;Significant changes 2021 vs 2019" title="Significant changes">
            <a:extLst>
              <a:ext uri="{FF2B5EF4-FFF2-40B4-BE49-F238E27FC236}">
                <a16:creationId xmlns:a16="http://schemas.microsoft.com/office/drawing/2014/main" id="{338DBFE9-47E5-129E-97FB-1DBA2FACD1A6}"/>
              </a:ext>
            </a:extLst>
          </p:cNvPr>
          <p:cNvGraphicFramePr>
            <a:graphicFrameLocks noGrp="1"/>
          </p:cNvGraphicFramePr>
          <p:nvPr>
            <p:extLst>
              <p:ext uri="{D42A27DB-BD31-4B8C-83A1-F6EECF244321}">
                <p14:modId xmlns:p14="http://schemas.microsoft.com/office/powerpoint/2010/main" val="2940310744"/>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8" name="Q32_1_sig" descr="Significant changes 2021 vs 2020&#10;Significant changes 2021 vs 2019" title="Significant changes">
            <a:extLst>
              <a:ext uri="{FF2B5EF4-FFF2-40B4-BE49-F238E27FC236}">
                <a16:creationId xmlns:a16="http://schemas.microsoft.com/office/drawing/2014/main" id="{9FB8EDC4-DD7D-63B9-CD7F-4EAADADF68F5}"/>
              </a:ext>
            </a:extLst>
          </p:cNvPr>
          <p:cNvGraphicFramePr>
            <a:graphicFrameLocks noGrp="1"/>
          </p:cNvGraphicFramePr>
          <p:nvPr>
            <p:extLst>
              <p:ext uri="{D42A27DB-BD31-4B8C-83A1-F6EECF244321}">
                <p14:modId xmlns:p14="http://schemas.microsoft.com/office/powerpoint/2010/main" val="1158075239"/>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425047505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7C2FF0-62EB-F376-E93A-ADC2E852C4B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F6CF79D-44C7-A989-F8D4-19BC8A9371C8}"/>
              </a:ext>
            </a:extLst>
          </p:cNvPr>
          <p:cNvSpPr>
            <a:spLocks noGrp="1"/>
          </p:cNvSpPr>
          <p:nvPr>
            <p:ph type="title"/>
          </p:nvPr>
        </p:nvSpPr>
        <p:spPr>
          <a:xfrm>
            <a:off x="419970" y="509078"/>
            <a:ext cx="11417697" cy="654856"/>
          </a:xfrm>
        </p:spPr>
        <p:txBody>
          <a:bodyPr>
            <a:normAutofit/>
          </a:bodyPr>
          <a:lstStyle/>
          <a:p>
            <a:r>
              <a:rPr lang="en-US"/>
              <a:t>Section 8. Support with other areas of life </a:t>
            </a:r>
            <a:r>
              <a:rPr lang="en-GB"/>
              <a:t>(continued)</a:t>
            </a:r>
          </a:p>
        </p:txBody>
      </p:sp>
      <p:sp>
        <p:nvSpPr>
          <p:cNvPr id="45" name="Slide Number Placeholder 1">
            <a:extLst>
              <a:ext uri="{FF2B5EF4-FFF2-40B4-BE49-F238E27FC236}">
                <a16:creationId xmlns:a16="http://schemas.microsoft.com/office/drawing/2014/main" id="{A314C2DA-F6A4-E8E9-61C4-F5B405D048F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59</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33_t">
            <a:extLst>
              <a:ext uri="{FF2B5EF4-FFF2-40B4-BE49-F238E27FC236}">
                <a16:creationId xmlns:a16="http://schemas.microsoft.com/office/drawing/2014/main" id="{F16C8417-26C4-84E1-D00D-15910B355176}"/>
              </a:ext>
            </a:extLst>
          </p:cNvPr>
          <p:cNvSpPr/>
          <p:nvPr/>
        </p:nvSpPr>
        <p:spPr>
          <a:xfrm>
            <a:off x="6826693" y="5857289"/>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this was not applicable to them have been excluded. Number of respondents: 2023</a:t>
            </a:r>
            <a:r>
              <a:rPr lang="en-GB" sz="900">
                <a:solidFill>
                  <a:srgbClr val="595959"/>
                </a:solidFill>
                <a:latin typeface="Arial" panose="020B0604020202020204" pitchFamily="34" charset="0"/>
                <a:cs typeface="Arial" panose="020B0604020202020204" pitchFamily="34" charset="0"/>
              </a:rPr>
              <a:t>: 440;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419;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99</a:t>
            </a:r>
            <a:endParaRPr lang="en-GB" sz="900" dirty="0">
              <a:solidFill>
                <a:srgbClr val="595959"/>
              </a:solidFill>
              <a:latin typeface="Arial" panose="020B0604020202020204" pitchFamily="34" charset="0"/>
              <a:cs typeface="Arial" panose="020B0604020202020204" pitchFamily="34" charset="0"/>
            </a:endParaRPr>
          </a:p>
        </p:txBody>
      </p:sp>
      <p:sp>
        <p:nvSpPr>
          <p:cNvPr id="3" name="Q32_2_t">
            <a:extLst>
              <a:ext uri="{FF2B5EF4-FFF2-40B4-BE49-F238E27FC236}">
                <a16:creationId xmlns:a16="http://schemas.microsoft.com/office/drawing/2014/main" id="{4BB867B8-DDB6-BA03-5CCA-55CF27CC4B84}"/>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 not need support have been excluded. Number of respondents:  2023</a:t>
            </a:r>
            <a:r>
              <a:rPr lang="en-GB" sz="900">
                <a:solidFill>
                  <a:srgbClr val="595959"/>
                </a:solidFill>
                <a:latin typeface="Arial" panose="020B0604020202020204" pitchFamily="34" charset="0"/>
                <a:cs typeface="Arial" panose="020B0604020202020204" pitchFamily="34" charset="0"/>
              </a:rPr>
              <a:t>: 377;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381;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84</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32_2_c" descr="Trust mean score trend data for Q7, plotted against the national average. ">
            <a:extLst>
              <a:ext uri="{FF2B5EF4-FFF2-40B4-BE49-F238E27FC236}">
                <a16:creationId xmlns:a16="http://schemas.microsoft.com/office/drawing/2014/main" id="{4830688F-D108-F87B-8984-F127123BDCE7}"/>
              </a:ext>
            </a:extLst>
          </p:cNvPr>
          <p:cNvGraphicFramePr/>
          <p:nvPr>
            <p:extLst>
              <p:ext uri="{D42A27DB-BD31-4B8C-83A1-F6EECF244321}">
                <p14:modId xmlns:p14="http://schemas.microsoft.com/office/powerpoint/2010/main" val="2865232676"/>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33_c" descr="Trust mean score trend data for Q7, plotted against the national average. ">
            <a:extLst>
              <a:ext uri="{FF2B5EF4-FFF2-40B4-BE49-F238E27FC236}">
                <a16:creationId xmlns:a16="http://schemas.microsoft.com/office/drawing/2014/main" id="{BC5349FF-CC1F-5F1E-B9E4-8F725002B6E9}"/>
              </a:ext>
            </a:extLst>
          </p:cNvPr>
          <p:cNvGraphicFramePr/>
          <p:nvPr>
            <p:extLst>
              <p:ext uri="{D42A27DB-BD31-4B8C-83A1-F6EECF244321}">
                <p14:modId xmlns:p14="http://schemas.microsoft.com/office/powerpoint/2010/main" val="3391674922"/>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Q32_2_sig" descr="Significant changes 2021 vs 2020&#10;Significant changes 2021 vs 2019" title="Significant changes">
            <a:extLst>
              <a:ext uri="{FF2B5EF4-FFF2-40B4-BE49-F238E27FC236}">
                <a16:creationId xmlns:a16="http://schemas.microsoft.com/office/drawing/2014/main" id="{DDC34E98-C016-8F2B-EB10-593BF1C89400}"/>
              </a:ext>
            </a:extLst>
          </p:cNvPr>
          <p:cNvGraphicFramePr>
            <a:graphicFrameLocks noGrp="1"/>
          </p:cNvGraphicFramePr>
          <p:nvPr>
            <p:extLst>
              <p:ext uri="{D42A27DB-BD31-4B8C-83A1-F6EECF244321}">
                <p14:modId xmlns:p14="http://schemas.microsoft.com/office/powerpoint/2010/main" val="590771723"/>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8" name="Q33_sig" descr="Significant changes 2021 vs 2020&#10;Significant changes 2021 vs 2019" title="Significant changes">
            <a:extLst>
              <a:ext uri="{FF2B5EF4-FFF2-40B4-BE49-F238E27FC236}">
                <a16:creationId xmlns:a16="http://schemas.microsoft.com/office/drawing/2014/main" id="{98D9E825-C02F-27B1-9CBD-6D276372EE35}"/>
              </a:ext>
            </a:extLst>
          </p:cNvPr>
          <p:cNvGraphicFramePr>
            <a:graphicFrameLocks noGrp="1"/>
          </p:cNvGraphicFramePr>
          <p:nvPr>
            <p:extLst>
              <p:ext uri="{D42A27DB-BD31-4B8C-83A1-F6EECF244321}">
                <p14:modId xmlns:p14="http://schemas.microsoft.com/office/powerpoint/2010/main" val="2244698271"/>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37017406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DDDE9-AC91-48A7-9A88-33441285A7EB}"/>
              </a:ext>
            </a:extLst>
          </p:cNvPr>
          <p:cNvSpPr>
            <a:spLocks noGrp="1"/>
          </p:cNvSpPr>
          <p:nvPr>
            <p:ph type="title"/>
          </p:nvPr>
        </p:nvSpPr>
        <p:spPr/>
        <p:txBody>
          <a:bodyPr>
            <a:normAutofit/>
          </a:bodyPr>
          <a:lstStyle/>
          <a:p>
            <a:r>
              <a:rPr lang="en-GB"/>
              <a:t>Key terms used in this report</a:t>
            </a:r>
          </a:p>
        </p:txBody>
      </p:sp>
      <p:sp>
        <p:nvSpPr>
          <p:cNvPr id="14" name="TextBox 13">
            <a:extLst>
              <a:ext uri="{FF2B5EF4-FFF2-40B4-BE49-F238E27FC236}">
                <a16:creationId xmlns:a16="http://schemas.microsoft.com/office/drawing/2014/main" id="{0F4AE1C8-8D93-48B5-BADE-2E19C3A340E4}"/>
              </a:ext>
            </a:extLst>
          </p:cNvPr>
          <p:cNvSpPr txBox="1"/>
          <p:nvPr/>
        </p:nvSpPr>
        <p:spPr>
          <a:xfrm>
            <a:off x="379672" y="1280776"/>
            <a:ext cx="11268000" cy="5060177"/>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‘expected range’ technique</a:t>
            </a:r>
          </a:p>
          <a:p>
            <a:pPr>
              <a:spcBef>
                <a:spcPts val="600"/>
              </a:spcBef>
              <a:spcAft>
                <a:spcPts val="600"/>
              </a:spcAft>
            </a:pPr>
            <a:r>
              <a:rPr lang="en-GB" sz="1200" dirty="0">
                <a:latin typeface="Arial" panose="020B0604020202020204" pitchFamily="34" charset="0"/>
                <a:cs typeface="Arial" panose="020B0604020202020204" pitchFamily="34" charset="0"/>
              </a:rPr>
              <a:t>This report shows how your trust scored for each evaluative question in the survey, compared with other trusts that took part. It uses an analysis technique called the ‘expected range’ to determine if your trust is performing about the same, better or worse compared with most other trusts. This is designed to help understand the performance of individual trusts and identify areas for improvement. More information can be found in the </a:t>
            </a:r>
            <a:r>
              <a:rPr lang="en-GB" sz="1200" dirty="0">
                <a:latin typeface="Arial" panose="020B0604020202020204" pitchFamily="34" charset="0"/>
                <a:cs typeface="Arial" panose="020B0604020202020204" pitchFamily="34" charset="0"/>
                <a:hlinkClick r:id="rId3" action="ppaction://hlinksldjump"/>
              </a:rPr>
              <a:t>How to interpret benchmarking in this report</a:t>
            </a:r>
            <a:r>
              <a:rPr lang="en-GB" sz="1200" dirty="0">
                <a:latin typeface="Arial" panose="020B0604020202020204" pitchFamily="34" charset="0"/>
                <a:cs typeface="Arial" panose="020B0604020202020204" pitchFamily="34" charset="0"/>
              </a:rPr>
              <a:t> section. </a:t>
            </a:r>
          </a:p>
          <a:p>
            <a:pPr>
              <a:spcBef>
                <a:spcPts val="600"/>
              </a:spcBef>
              <a:spcAft>
                <a:spcPts val="600"/>
              </a:spcAft>
            </a:pPr>
            <a:r>
              <a:rPr lang="en-GB" sz="1600" b="1" dirty="0">
                <a:latin typeface="Arial" panose="020B0604020202020204" pitchFamily="34" charset="0"/>
                <a:cs typeface="Arial" panose="020B0604020202020204" pitchFamily="34" charset="0"/>
              </a:rPr>
              <a:t>Standardisation</a:t>
            </a:r>
          </a:p>
          <a:p>
            <a:pPr>
              <a:spcBef>
                <a:spcPts val="600"/>
              </a:spcBef>
              <a:spcAft>
                <a:spcPts val="600"/>
              </a:spcAft>
            </a:pPr>
            <a:r>
              <a:rPr lang="en-GB" sz="1200" dirty="0">
                <a:latin typeface="Arial" panose="020B0604020202020204" pitchFamily="34" charset="0"/>
                <a:cs typeface="Arial" panose="020B0604020202020204" pitchFamily="34" charset="0"/>
              </a:rPr>
              <a:t>Demographic characteristics, such as age and sex, can influence care experiences and how they are reported. For example, research shows that older people report more positive experiences of care than younger people. Since trusts have differing profiles of Community mental health service users, this could make fair trust comparisons difficult. To account for this, we ‘standardise’ the results, which means we apply a weight to individual service user responses to account for differences in demographic profile between trusts.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For each trust, results have been standardised by the age and sex of respondents to reflect the ‘national’ age-sex type distribution (based on all respondents to the survey). This helps ensure that no trust will appear better or worse than another because of its profile and enables a fairer and more useful comparison of results across trusts. In most cases this standardisation will not have a large impact on trust results.</a:t>
            </a:r>
          </a:p>
          <a:p>
            <a:pPr>
              <a:spcBef>
                <a:spcPts val="600"/>
              </a:spcBef>
              <a:spcAft>
                <a:spcPts val="600"/>
              </a:spcAft>
            </a:pPr>
            <a:r>
              <a:rPr lang="en-GB" sz="1600" b="1" dirty="0">
                <a:latin typeface="Arial" panose="020B0604020202020204" pitchFamily="34" charset="0"/>
                <a:cs typeface="Arial" panose="020B0604020202020204" pitchFamily="34" charset="0"/>
              </a:rPr>
              <a:t>Scoring</a:t>
            </a:r>
          </a:p>
          <a:p>
            <a:pPr>
              <a:spcBef>
                <a:spcPts val="600"/>
              </a:spcBef>
              <a:spcAft>
                <a:spcPts val="600"/>
              </a:spcAft>
            </a:pPr>
            <a:r>
              <a:rPr lang="en-US" sz="1200" dirty="0">
                <a:latin typeface="Arial" panose="020B0604020202020204" pitchFamily="34" charset="0"/>
                <a:cs typeface="Arial" panose="020B0604020202020204" pitchFamily="34" charset="0"/>
              </a:rPr>
              <a:t>For selected questions in the survey, the individual (</a:t>
            </a:r>
            <a:r>
              <a:rPr lang="en-GB" sz="1200" dirty="0">
                <a:latin typeface="Arial" panose="020B0604020202020204" pitchFamily="34" charset="0"/>
                <a:cs typeface="Arial" panose="020B0604020202020204" pitchFamily="34" charset="0"/>
              </a:rPr>
              <a:t>standardised</a:t>
            </a:r>
            <a:r>
              <a:rPr lang="en-US" sz="1200" dirty="0">
                <a:latin typeface="Arial" panose="020B0604020202020204" pitchFamily="34" charset="0"/>
                <a:cs typeface="Arial" panose="020B0604020202020204" pitchFamily="34" charset="0"/>
              </a:rPr>
              <a:t>) responses are converted into scores, typically 0, 5, or 10. A score of 10 represents the best possible result and a score of 0 the worst. The higher the score for each question, the better the trust is performing. </a:t>
            </a:r>
          </a:p>
          <a:p>
            <a:pPr>
              <a:spcBef>
                <a:spcPts val="600"/>
              </a:spcBef>
              <a:spcAft>
                <a:spcPts val="600"/>
              </a:spcAft>
            </a:pPr>
            <a:r>
              <a:rPr lang="en-US" sz="1200" dirty="0">
                <a:latin typeface="Arial" panose="020B0604020202020204" pitchFamily="34" charset="0"/>
                <a:cs typeface="Arial" panose="020B0604020202020204" pitchFamily="34" charset="0"/>
              </a:rPr>
              <a:t>Only evaluative questions in the questionnaire are scored. Some questions are descriptive (for example Q1), and others are ‘routing questions’, which are designed to filter out respondents to whom subsequent questions do not apply (for example Q20). These questions are not scored. </a:t>
            </a:r>
          </a:p>
          <a:p>
            <a:pPr>
              <a:spcBef>
                <a:spcPts val="600"/>
              </a:spcBef>
              <a:spcAft>
                <a:spcPts val="600"/>
              </a:spcAft>
            </a:pPr>
            <a:r>
              <a:rPr lang="en-US" sz="1200" dirty="0">
                <a:latin typeface="Arial" panose="020B0604020202020204" pitchFamily="34" charset="0"/>
                <a:cs typeface="Arial" panose="020B0604020202020204" pitchFamily="34" charset="0"/>
              </a:rPr>
              <a:t>Please refer to the </a:t>
            </a:r>
            <a:r>
              <a:rPr lang="en-US" sz="1200" dirty="0">
                <a:solidFill>
                  <a:schemeClr val="accent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scored questionnaire </a:t>
            </a:r>
            <a:r>
              <a:rPr lang="en-US" sz="1200" dirty="0">
                <a:latin typeface="Arial" panose="020B0604020202020204" pitchFamily="34" charset="0"/>
                <a:cs typeface="Arial" panose="020B0604020202020204" pitchFamily="34" charset="0"/>
              </a:rPr>
              <a:t>for further details. </a:t>
            </a:r>
            <a:r>
              <a:rPr lang="en-GB" sz="1200" dirty="0">
                <a:latin typeface="Arial" panose="020B0604020202020204" pitchFamily="34" charset="0"/>
                <a:cs typeface="Arial" panose="020B0604020202020204" pitchFamily="34" charset="0"/>
              </a:rPr>
              <a:t>Section scoring is computed as the arithmetic mean of question scores for the section </a:t>
            </a:r>
          </a:p>
          <a:p>
            <a:pPr>
              <a:spcBef>
                <a:spcPts val="600"/>
              </a:spcBef>
              <a:spcAft>
                <a:spcPts val="600"/>
              </a:spcAft>
            </a:pPr>
            <a:r>
              <a:rPr lang="en-GB" sz="1200" dirty="0">
                <a:latin typeface="Arial" panose="020B0604020202020204" pitchFamily="34" charset="0"/>
                <a:cs typeface="Arial" panose="020B0604020202020204" pitchFamily="34" charset="0"/>
              </a:rPr>
              <a:t>after weighting is applied. More information can be found in the ‘</a:t>
            </a:r>
            <a:r>
              <a:rPr lang="en-GB" sz="1200" dirty="0">
                <a:latin typeface="Arial" panose="020B0604020202020204" pitchFamily="34" charset="0"/>
                <a:cs typeface="Arial" panose="020B0604020202020204" pitchFamily="34" charset="0"/>
                <a:hlinkClick r:id="rId5" action="ppaction://hlinksldjump"/>
              </a:rPr>
              <a:t>How questions are scored</a:t>
            </a:r>
            <a:r>
              <a:rPr lang="en-GB" sz="1200" dirty="0">
                <a:latin typeface="Arial" panose="020B0604020202020204" pitchFamily="34" charset="0"/>
                <a:cs typeface="Arial" panose="020B0604020202020204" pitchFamily="34" charset="0"/>
              </a:rPr>
              <a:t>’ slide.</a:t>
            </a:r>
          </a:p>
          <a:p>
            <a:pPr>
              <a:spcBef>
                <a:spcPts val="600"/>
              </a:spcBef>
              <a:spcAft>
                <a:spcPts val="600"/>
              </a:spcAft>
            </a:pPr>
            <a:r>
              <a:rPr lang="en-GB" sz="1600" b="1" dirty="0">
                <a:latin typeface="Arial" panose="020B0604020202020204" pitchFamily="34" charset="0"/>
                <a:cs typeface="Arial" panose="020B0604020202020204" pitchFamily="34" charset="0"/>
              </a:rPr>
              <a:t>National average</a:t>
            </a:r>
          </a:p>
          <a:p>
            <a:pPr>
              <a:spcBef>
                <a:spcPts val="600"/>
              </a:spcBef>
              <a:spcAft>
                <a:spcPts val="600"/>
              </a:spcAft>
            </a:pPr>
            <a:r>
              <a:rPr lang="en-GB" sz="1200" dirty="0">
                <a:latin typeface="Arial" panose="020B0604020202020204" pitchFamily="34" charset="0"/>
                <a:cs typeface="Arial" panose="020B0604020202020204" pitchFamily="34" charset="0"/>
              </a:rPr>
              <a:t>The ‘national average’ mentioned in this report is the arithmetic mean of all trusts’ scores after weighting is applied.</a:t>
            </a:r>
          </a:p>
          <a:p>
            <a:pPr>
              <a:spcBef>
                <a:spcPts val="600"/>
              </a:spcBef>
              <a:spcAft>
                <a:spcPts val="600"/>
              </a:spcAft>
            </a:pPr>
            <a:r>
              <a:rPr lang="en-GB" sz="1600" b="1" dirty="0">
                <a:latin typeface="Arial" panose="020B0604020202020204" pitchFamily="34" charset="0"/>
                <a:cs typeface="Arial" panose="020B0604020202020204" pitchFamily="34" charset="0"/>
              </a:rPr>
              <a:t>Suppressed data</a:t>
            </a:r>
          </a:p>
          <a:p>
            <a:pPr>
              <a:spcBef>
                <a:spcPts val="600"/>
              </a:spcBef>
              <a:spcAft>
                <a:spcPts val="600"/>
              </a:spcAft>
            </a:pPr>
            <a:r>
              <a:rPr lang="en-GB" sz="1200" dirty="0">
                <a:latin typeface="Arial" panose="020B0604020202020204" pitchFamily="34" charset="0"/>
                <a:cs typeface="Arial" panose="020B0604020202020204" pitchFamily="34" charset="0"/>
              </a:rPr>
              <a:t>If fewer than 30 respondents have answered a question, no score will be displayed for that question (or the corresponding section the question contributes to).</a:t>
            </a:r>
          </a:p>
          <a:p>
            <a:pPr>
              <a:spcBef>
                <a:spcPts val="600"/>
              </a:spcBef>
              <a:spcAft>
                <a:spcPts val="600"/>
              </a:spcAft>
            </a:pPr>
            <a:r>
              <a:rPr lang="en-GB" sz="1200" dirty="0">
                <a:latin typeface="Arial" panose="020B0604020202020204" pitchFamily="34" charset="0"/>
                <a:cs typeface="Arial" panose="020B0604020202020204" pitchFamily="34" charset="0"/>
              </a:rPr>
              <a:t>Benchmark data is not provided if fewer than 30 trusts have data for a given question.</a:t>
            </a:r>
          </a:p>
          <a:p>
            <a:pPr>
              <a:spcBef>
                <a:spcPts val="600"/>
              </a:spcBef>
              <a:spcAft>
                <a:spcPts val="600"/>
              </a:spcAft>
            </a:pPr>
            <a:r>
              <a:rPr kumimoji="0" lang="en-GB" sz="1600" b="1" i="0" u="none" strike="noStrike" kern="1200" cap="none" spc="0" normalizeH="0" baseline="0" noProof="0" dirty="0">
                <a:ln>
                  <a:noFill/>
                </a:ln>
                <a:solidFill>
                  <a:prstClr val="black"/>
                </a:solidFill>
                <a:effectLst/>
                <a:uLnTx/>
                <a:uFillTx/>
                <a:latin typeface="Arial"/>
                <a:ea typeface="+mn-ea"/>
                <a:cs typeface="+mn-cs"/>
              </a:rPr>
              <a:t>Further information about the methods</a:t>
            </a:r>
          </a:p>
          <a:p>
            <a:pPr>
              <a:spcBef>
                <a:spcPts val="600"/>
              </a:spcBef>
              <a:spcAft>
                <a:spcPts val="600"/>
              </a:spcAft>
            </a:pPr>
            <a:r>
              <a:rPr lang="en-GB" sz="1200" dirty="0">
                <a:latin typeface="Arial" panose="020B0604020202020204" pitchFamily="34" charset="0"/>
                <a:cs typeface="Arial" panose="020B0604020202020204" pitchFamily="34" charset="0"/>
              </a:rPr>
              <a:t>For further information about the statistical methods used in this report, please refer to the </a:t>
            </a:r>
            <a:r>
              <a:rPr lang="en-GB" sz="1200" dirty="0">
                <a:solidFill>
                  <a:schemeClr val="accent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survey technical document</a:t>
            </a:r>
            <a:r>
              <a:rPr lang="en-GB" sz="1200" dirty="0">
                <a:latin typeface="Arial" panose="020B0604020202020204" pitchFamily="34" charset="0"/>
                <a:cs typeface="Arial" panose="020B0604020202020204" pitchFamily="34" charset="0"/>
              </a:rPr>
              <a:t> which is on the 'Analysis and Reporting' section of the 2025 Community mental health survey webpage on the NHS surveys website.</a:t>
            </a:r>
          </a:p>
        </p:txBody>
      </p:sp>
      <p:sp>
        <p:nvSpPr>
          <p:cNvPr id="7" name="Slide Number Placeholder 1">
            <a:extLst>
              <a:ext uri="{FF2B5EF4-FFF2-40B4-BE49-F238E27FC236}">
                <a16:creationId xmlns:a16="http://schemas.microsoft.com/office/drawing/2014/main" id="{EC4E9D86-BF7E-47B6-9C57-077D58CEF8B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26798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C25C35-EECD-0888-6FDB-2FA518EFC9F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937124C-7279-D07C-6B95-75DC3E0008DC}"/>
              </a:ext>
            </a:extLst>
          </p:cNvPr>
          <p:cNvSpPr>
            <a:spLocks noGrp="1"/>
          </p:cNvSpPr>
          <p:nvPr>
            <p:ph type="title"/>
          </p:nvPr>
        </p:nvSpPr>
        <p:spPr>
          <a:xfrm>
            <a:off x="419970" y="509078"/>
            <a:ext cx="11417697" cy="654856"/>
          </a:xfrm>
        </p:spPr>
        <p:txBody>
          <a:bodyPr>
            <a:normAutofit/>
          </a:bodyPr>
          <a:lstStyle/>
          <a:p>
            <a:r>
              <a:rPr lang="en-US"/>
              <a:t>Section 9. Support in accessing care</a:t>
            </a:r>
            <a:endParaRPr lang="en-GB"/>
          </a:p>
        </p:txBody>
      </p:sp>
      <p:sp>
        <p:nvSpPr>
          <p:cNvPr id="45" name="Slide Number Placeholder 1">
            <a:extLst>
              <a:ext uri="{FF2B5EF4-FFF2-40B4-BE49-F238E27FC236}">
                <a16:creationId xmlns:a16="http://schemas.microsoft.com/office/drawing/2014/main" id="{AC3EA1AF-C248-733E-227B-1ECB78F267A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60</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34_t">
            <a:extLst>
              <a:ext uri="{FF2B5EF4-FFF2-40B4-BE49-F238E27FC236}">
                <a16:creationId xmlns:a16="http://schemas.microsoft.com/office/drawing/2014/main" id="{AA8CBDB3-9082-56F1-AE99-592A66F9665B}"/>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509;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473;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112</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34_c" descr="Trust mean score trend data for Q7, plotted against the national average. ">
            <a:extLst>
              <a:ext uri="{FF2B5EF4-FFF2-40B4-BE49-F238E27FC236}">
                <a16:creationId xmlns:a16="http://schemas.microsoft.com/office/drawing/2014/main" id="{05D2A1E7-0C54-F16C-404F-06E7361C5F96}"/>
              </a:ext>
            </a:extLst>
          </p:cNvPr>
          <p:cNvGraphicFramePr/>
          <p:nvPr>
            <p:extLst>
              <p:ext uri="{D42A27DB-BD31-4B8C-83A1-F6EECF244321}">
                <p14:modId xmlns:p14="http://schemas.microsoft.com/office/powerpoint/2010/main" val="70264214"/>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Q34_sig" descr="Significant changes 2021 vs 2020&#10;Significant changes 2021 vs 2019" title="Significant changes">
            <a:extLst>
              <a:ext uri="{FF2B5EF4-FFF2-40B4-BE49-F238E27FC236}">
                <a16:creationId xmlns:a16="http://schemas.microsoft.com/office/drawing/2014/main" id="{5F7E24C2-771F-FB8F-31EC-E0A6A9E8DB9D}"/>
              </a:ext>
            </a:extLst>
          </p:cNvPr>
          <p:cNvGraphicFramePr>
            <a:graphicFrameLocks noGrp="1"/>
          </p:cNvGraphicFramePr>
          <p:nvPr>
            <p:extLst>
              <p:ext uri="{D42A27DB-BD31-4B8C-83A1-F6EECF244321}">
                <p14:modId xmlns:p14="http://schemas.microsoft.com/office/powerpoint/2010/main" val="3319628736"/>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180253839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042B7E-427D-DEC6-757F-B9521F7003F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8232B05-75B5-0B2F-B943-475C266D6B4A}"/>
              </a:ext>
            </a:extLst>
          </p:cNvPr>
          <p:cNvSpPr>
            <a:spLocks noGrp="1"/>
          </p:cNvSpPr>
          <p:nvPr>
            <p:ph type="title"/>
          </p:nvPr>
        </p:nvSpPr>
        <p:spPr>
          <a:xfrm>
            <a:off x="419970" y="509078"/>
            <a:ext cx="11417697" cy="654856"/>
          </a:xfrm>
        </p:spPr>
        <p:txBody>
          <a:bodyPr>
            <a:normAutofit/>
          </a:bodyPr>
          <a:lstStyle/>
          <a:p>
            <a:r>
              <a:rPr lang="en-US"/>
              <a:t>Section 10. Respect, dignity and compassion</a:t>
            </a:r>
            <a:endParaRPr lang="en-GB"/>
          </a:p>
        </p:txBody>
      </p:sp>
      <p:sp>
        <p:nvSpPr>
          <p:cNvPr id="45" name="Slide Number Placeholder 1">
            <a:extLst>
              <a:ext uri="{FF2B5EF4-FFF2-40B4-BE49-F238E27FC236}">
                <a16:creationId xmlns:a16="http://schemas.microsoft.com/office/drawing/2014/main" id="{7FB682FE-5309-CB46-7756-A574A88890B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61</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39_t">
            <a:extLst>
              <a:ext uri="{FF2B5EF4-FFF2-40B4-BE49-F238E27FC236}">
                <a16:creationId xmlns:a16="http://schemas.microsoft.com/office/drawing/2014/main" id="{4381EECF-F6A9-5B36-1837-D62602388163}"/>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625;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605;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153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4_t">
            <a:extLst>
              <a:ext uri="{FF2B5EF4-FFF2-40B4-BE49-F238E27FC236}">
                <a16:creationId xmlns:a16="http://schemas.microsoft.com/office/drawing/2014/main" id="{D4443F62-FEB1-3F8A-370D-6586E0B7EAB1}"/>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624;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590;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146</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4_c" descr="Trust mean score trend data for Q7, plotted against the national average. ">
            <a:extLst>
              <a:ext uri="{FF2B5EF4-FFF2-40B4-BE49-F238E27FC236}">
                <a16:creationId xmlns:a16="http://schemas.microsoft.com/office/drawing/2014/main" id="{45442E3E-B470-44A6-9B3A-E9A858DC578E}"/>
              </a:ext>
            </a:extLst>
          </p:cNvPr>
          <p:cNvGraphicFramePr/>
          <p:nvPr>
            <p:extLst>
              <p:ext uri="{D42A27DB-BD31-4B8C-83A1-F6EECF244321}">
                <p14:modId xmlns:p14="http://schemas.microsoft.com/office/powerpoint/2010/main" val="3774863549"/>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39_c" descr="Trust mean score trend data for Q7, plotted against the national average. ">
            <a:extLst>
              <a:ext uri="{FF2B5EF4-FFF2-40B4-BE49-F238E27FC236}">
                <a16:creationId xmlns:a16="http://schemas.microsoft.com/office/drawing/2014/main" id="{6C120EC1-0E60-3BB8-8C64-2B55A8301369}"/>
              </a:ext>
            </a:extLst>
          </p:cNvPr>
          <p:cNvGraphicFramePr/>
          <p:nvPr>
            <p:extLst>
              <p:ext uri="{D42A27DB-BD31-4B8C-83A1-F6EECF244321}">
                <p14:modId xmlns:p14="http://schemas.microsoft.com/office/powerpoint/2010/main" val="3828841348"/>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Q14_sig" descr="Significant changes 2021 vs 2020&#10;Significant changes 2021 vs 2019" title="Significant changes">
            <a:extLst>
              <a:ext uri="{FF2B5EF4-FFF2-40B4-BE49-F238E27FC236}">
                <a16:creationId xmlns:a16="http://schemas.microsoft.com/office/drawing/2014/main" id="{407FED2B-4EE6-F4AD-47C2-7880DB07625F}"/>
              </a:ext>
            </a:extLst>
          </p:cNvPr>
          <p:cNvGraphicFramePr>
            <a:graphicFrameLocks noGrp="1"/>
          </p:cNvGraphicFramePr>
          <p:nvPr>
            <p:extLst>
              <p:ext uri="{D42A27DB-BD31-4B8C-83A1-F6EECF244321}">
                <p14:modId xmlns:p14="http://schemas.microsoft.com/office/powerpoint/2010/main" val="1399064788"/>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8" name="Q39_sig" descr="Significant changes 2021 vs 2020&#10;Significant changes 2021 vs 2019" title="Significant changes">
            <a:extLst>
              <a:ext uri="{FF2B5EF4-FFF2-40B4-BE49-F238E27FC236}">
                <a16:creationId xmlns:a16="http://schemas.microsoft.com/office/drawing/2014/main" id="{63762962-035E-24C6-EBC8-D01230D824E1}"/>
              </a:ext>
            </a:extLst>
          </p:cNvPr>
          <p:cNvGraphicFramePr>
            <a:graphicFrameLocks noGrp="1"/>
          </p:cNvGraphicFramePr>
          <p:nvPr>
            <p:extLst>
              <p:ext uri="{D42A27DB-BD31-4B8C-83A1-F6EECF244321}">
                <p14:modId xmlns:p14="http://schemas.microsoft.com/office/powerpoint/2010/main" val="2554929760"/>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205381078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081B78-B0A1-E860-129E-74651843AD9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8A98338-6566-9C90-CC90-0F75D8F18CEA}"/>
              </a:ext>
            </a:extLst>
          </p:cNvPr>
          <p:cNvSpPr>
            <a:spLocks noGrp="1"/>
          </p:cNvSpPr>
          <p:nvPr>
            <p:ph type="title"/>
          </p:nvPr>
        </p:nvSpPr>
        <p:spPr>
          <a:xfrm>
            <a:off x="419970" y="509078"/>
            <a:ext cx="11417697" cy="654856"/>
          </a:xfrm>
        </p:spPr>
        <p:txBody>
          <a:bodyPr>
            <a:normAutofit/>
          </a:bodyPr>
          <a:lstStyle/>
          <a:p>
            <a:r>
              <a:rPr lang="en-US"/>
              <a:t>Section 11. Overall experience</a:t>
            </a:r>
            <a:endParaRPr lang="en-GB"/>
          </a:p>
        </p:txBody>
      </p:sp>
      <p:sp>
        <p:nvSpPr>
          <p:cNvPr id="45" name="Slide Number Placeholder 1">
            <a:extLst>
              <a:ext uri="{FF2B5EF4-FFF2-40B4-BE49-F238E27FC236}">
                <a16:creationId xmlns:a16="http://schemas.microsoft.com/office/drawing/2014/main" id="{5D132827-311D-D8B4-CF32-598D93145C7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62</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38_t">
            <a:extLst>
              <a:ext uri="{FF2B5EF4-FFF2-40B4-BE49-F238E27FC236}">
                <a16:creationId xmlns:a16="http://schemas.microsoft.com/office/drawing/2014/main" id="{D7881A8D-FC83-975B-3402-6CDE4540B651}"/>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624;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601;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154 </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2" name="Q38_c" descr="Trust mean score trend data for Q7, plotted against the national average. ">
            <a:extLst>
              <a:ext uri="{FF2B5EF4-FFF2-40B4-BE49-F238E27FC236}">
                <a16:creationId xmlns:a16="http://schemas.microsoft.com/office/drawing/2014/main" id="{521C1FCD-CABE-3E37-F8A9-3656FBD88A83}"/>
              </a:ext>
            </a:extLst>
          </p:cNvPr>
          <p:cNvGraphicFramePr/>
          <p:nvPr>
            <p:extLst>
              <p:ext uri="{D42A27DB-BD31-4B8C-83A1-F6EECF244321}">
                <p14:modId xmlns:p14="http://schemas.microsoft.com/office/powerpoint/2010/main" val="3387172484"/>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38_sig" descr="Significant changes 2021 vs 2020&#10;Significant changes 2021 vs 2019" title="Significant changes">
            <a:extLst>
              <a:ext uri="{FF2B5EF4-FFF2-40B4-BE49-F238E27FC236}">
                <a16:creationId xmlns:a16="http://schemas.microsoft.com/office/drawing/2014/main" id="{D29C9B23-F109-439B-9C66-FD9130EDC186}"/>
              </a:ext>
            </a:extLst>
          </p:cNvPr>
          <p:cNvGraphicFramePr>
            <a:graphicFrameLocks noGrp="1"/>
          </p:cNvGraphicFramePr>
          <p:nvPr>
            <p:extLst>
              <p:ext uri="{D42A27DB-BD31-4B8C-83A1-F6EECF244321}">
                <p14:modId xmlns:p14="http://schemas.microsoft.com/office/powerpoint/2010/main" val="660055974"/>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60245637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A5BE1B-540B-70E5-B076-8B7017E9EE2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C7511AD-1595-CE26-60B7-70A05987DC74}"/>
              </a:ext>
            </a:extLst>
          </p:cNvPr>
          <p:cNvSpPr>
            <a:spLocks noGrp="1"/>
          </p:cNvSpPr>
          <p:nvPr>
            <p:ph type="title"/>
          </p:nvPr>
        </p:nvSpPr>
        <p:spPr>
          <a:xfrm>
            <a:off x="419970" y="509078"/>
            <a:ext cx="11417697" cy="654856"/>
          </a:xfrm>
        </p:spPr>
        <p:txBody>
          <a:bodyPr>
            <a:normAutofit/>
          </a:bodyPr>
          <a:lstStyle/>
          <a:p>
            <a:r>
              <a:rPr lang="en-US"/>
              <a:t>Section 12. Feedback</a:t>
            </a:r>
            <a:endParaRPr lang="en-GB"/>
          </a:p>
        </p:txBody>
      </p:sp>
      <p:sp>
        <p:nvSpPr>
          <p:cNvPr id="45" name="Slide Number Placeholder 1">
            <a:extLst>
              <a:ext uri="{FF2B5EF4-FFF2-40B4-BE49-F238E27FC236}">
                <a16:creationId xmlns:a16="http://schemas.microsoft.com/office/drawing/2014/main" id="{E32BF590-B135-9AB7-7726-FE8AF53E48D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63</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40_t">
            <a:extLst>
              <a:ext uri="{FF2B5EF4-FFF2-40B4-BE49-F238E27FC236}">
                <a16:creationId xmlns:a16="http://schemas.microsoft.com/office/drawing/2014/main" id="{1DFA2614-7B8F-3FE5-AA88-19A68334571C}"/>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answered that they were not sure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539;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496;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112</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6" name="Q40_c" descr="Trust mean score trend data for Q7, plotted against the national average. ">
            <a:extLst>
              <a:ext uri="{FF2B5EF4-FFF2-40B4-BE49-F238E27FC236}">
                <a16:creationId xmlns:a16="http://schemas.microsoft.com/office/drawing/2014/main" id="{9B62AA50-8A9B-0F26-0359-BA6B97CCDECB}"/>
              </a:ext>
            </a:extLst>
          </p:cNvPr>
          <p:cNvGraphicFramePr/>
          <p:nvPr>
            <p:extLst>
              <p:ext uri="{D42A27DB-BD31-4B8C-83A1-F6EECF244321}">
                <p14:modId xmlns:p14="http://schemas.microsoft.com/office/powerpoint/2010/main" val="389130885"/>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Q40_sig" descr="Significant changes 2021 vs 2020&#10;Significant changes 2021 vs 2019" title="Significant changes">
            <a:extLst>
              <a:ext uri="{FF2B5EF4-FFF2-40B4-BE49-F238E27FC236}">
                <a16:creationId xmlns:a16="http://schemas.microsoft.com/office/drawing/2014/main" id="{120B01A0-655D-8A10-D458-EB9D663E8FA9}"/>
              </a:ext>
            </a:extLst>
          </p:cNvPr>
          <p:cNvGraphicFramePr>
            <a:graphicFrameLocks noGrp="1"/>
          </p:cNvGraphicFramePr>
          <p:nvPr>
            <p:extLst>
              <p:ext uri="{D42A27DB-BD31-4B8C-83A1-F6EECF244321}">
                <p14:modId xmlns:p14="http://schemas.microsoft.com/office/powerpoint/2010/main" val="1548759260"/>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15298091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49A421-380C-AD27-118C-6362F35867F5}"/>
            </a:ext>
          </a:extLst>
        </p:cNvPr>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FCE109F6-748B-7C74-A9E9-D0BDB10CC61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64</a:t>
            </a:fld>
            <a:r>
              <a:rPr lang="en-GB" sz="900" b="1">
                <a:solidFill>
                  <a:schemeClr val="bg1"/>
                </a:solidFill>
                <a:latin typeface="Arial" panose="020B0604020202020204" pitchFamily="34" charset="0"/>
                <a:cs typeface="Arial" panose="020B0604020202020204" pitchFamily="34" charset="0"/>
              </a:rPr>
              <a:t>  </a:t>
            </a:r>
          </a:p>
        </p:txBody>
      </p:sp>
      <p:sp>
        <p:nvSpPr>
          <p:cNvPr id="6" name="Title 4">
            <a:extLst>
              <a:ext uri="{FF2B5EF4-FFF2-40B4-BE49-F238E27FC236}">
                <a16:creationId xmlns:a16="http://schemas.microsoft.com/office/drawing/2014/main" id="{D0A86E11-1CD2-CAEE-2E29-3E38A0E30743}"/>
              </a:ext>
            </a:extLst>
          </p:cNvPr>
          <p:cNvSpPr>
            <a:spLocks noGrp="1"/>
          </p:cNvSpPr>
          <p:nvPr>
            <p:ph type="title"/>
          </p:nvPr>
        </p:nvSpPr>
        <p:spPr>
          <a:xfrm>
            <a:off x="628768" y="1913524"/>
            <a:ext cx="9831565" cy="1846659"/>
          </a:xfrm>
        </p:spPr>
        <p:txBody>
          <a:bodyPr/>
          <a:lstStyle/>
          <a:p>
            <a:pPr>
              <a:lnSpc>
                <a:spcPct val="100000"/>
              </a:lnSpc>
            </a:pPr>
            <a:r>
              <a:rPr lang="en-GB" b="1">
                <a:cs typeface="Arial" panose="020B0604020202020204" pitchFamily="34" charset="0"/>
              </a:rPr>
              <a:t>Assessment Service Group:</a:t>
            </a:r>
            <a:br>
              <a:rPr lang="en-GB" b="1">
                <a:cs typeface="Arial" panose="020B0604020202020204" pitchFamily="34" charset="0"/>
              </a:rPr>
            </a:br>
            <a:r>
              <a:rPr lang="en-US" b="1">
                <a:latin typeface="Arial" panose="020B0604020202020204" pitchFamily="34" charset="0"/>
                <a:cs typeface="Arial" panose="020B0604020202020204" pitchFamily="34" charset="0"/>
              </a:rPr>
              <a:t>Older People’s Mental Health Services</a:t>
            </a:r>
            <a:endParaRPr lang="en-GB">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45303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CE4795-344B-0B9E-15F8-6792863EB77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BEF1A00-5F5E-3932-4F8F-DCF46FBAC8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3">
            <a:extLst>
              <a:ext uri="{FF2B5EF4-FFF2-40B4-BE49-F238E27FC236}">
                <a16:creationId xmlns:a16="http://schemas.microsoft.com/office/drawing/2014/main" id="{5B9B6544-65FA-FB37-FB9F-40D70FABFF53}"/>
              </a:ext>
            </a:extLst>
          </p:cNvPr>
          <p:cNvSpPr>
            <a:spLocks noGrp="1"/>
          </p:cNvSpPr>
          <p:nvPr>
            <p:ph type="title"/>
          </p:nvPr>
        </p:nvSpPr>
        <p:spPr>
          <a:xfrm>
            <a:off x="419970" y="509078"/>
            <a:ext cx="11417697" cy="654856"/>
          </a:xfrm>
        </p:spPr>
        <p:txBody>
          <a:bodyPr>
            <a:normAutofit/>
          </a:bodyPr>
          <a:lstStyle/>
          <a:p>
            <a:r>
              <a:rPr lang="en-US" dirty="0"/>
              <a:t>Section 1. Support while waiting</a:t>
            </a:r>
            <a:endParaRPr lang="en-GB" dirty="0"/>
          </a:p>
        </p:txBody>
      </p:sp>
      <p:sp>
        <p:nvSpPr>
          <p:cNvPr id="11" name="organisation_info">
            <a:extLst>
              <a:ext uri="{FF2B5EF4-FFF2-40B4-BE49-F238E27FC236}">
                <a16:creationId xmlns:a16="http://schemas.microsoft.com/office/drawing/2014/main" id="{E6F1BAF2-889F-04B4-148F-4378061E0636}"/>
              </a:ext>
            </a:extLst>
          </p:cNvPr>
          <p:cNvSpPr txBox="1">
            <a:spLocks/>
          </p:cNvSpPr>
          <p:nvPr/>
        </p:nvSpPr>
        <p:spPr>
          <a:xfrm>
            <a:off x="515938" y="1305630"/>
            <a:ext cx="11358988" cy="801511"/>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lnSpc>
                <a:spcPct val="150000"/>
              </a:lnSpc>
              <a:defRPr/>
            </a:pPr>
            <a:r>
              <a:rPr lang="en-GB" sz="1400" b="0" dirty="0">
                <a:solidFill>
                  <a:schemeClr val="tx1"/>
                </a:solidFill>
                <a:latin typeface="Arial"/>
              </a:rPr>
              <a:t>Please note, no data is available for this section due to a low number of responses.</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1327456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FC6453-4B20-064B-8ED4-A1FA39E4F135}"/>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357AB47E-3ADA-4681-AA85-C38A8B17EF52}"/>
              </a:ext>
            </a:extLst>
          </p:cNvPr>
          <p:cNvSpPr txBox="1">
            <a:spLocks/>
          </p:cNvSpPr>
          <p:nvPr/>
        </p:nvSpPr>
        <p:spPr>
          <a:xfrm>
            <a:off x="419970" y="509078"/>
            <a:ext cx="11417697" cy="6548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a:t>Section 2. Mental Health Team</a:t>
            </a:r>
          </a:p>
        </p:txBody>
      </p:sp>
      <p:sp>
        <p:nvSpPr>
          <p:cNvPr id="4" name="Q9_t">
            <a:extLst>
              <a:ext uri="{FF2B5EF4-FFF2-40B4-BE49-F238E27FC236}">
                <a16:creationId xmlns:a16="http://schemas.microsoft.com/office/drawing/2014/main" id="{0526073A-7C94-B6C2-EAE2-94E5A4324C35}"/>
              </a:ext>
            </a:extLst>
          </p:cNvPr>
          <p:cNvSpPr/>
          <p:nvPr/>
        </p:nvSpPr>
        <p:spPr>
          <a:xfrm>
            <a:off x="6836853" y="5811706"/>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2024</a:t>
            </a:r>
            <a:r>
              <a:rPr lang="en-GB" sz="900">
                <a:solidFill>
                  <a:srgbClr val="595959"/>
                </a:solidFill>
                <a:latin typeface="Arial" panose="020B0604020202020204" pitchFamily="34" charset="0"/>
                <a:cs typeface="Arial" panose="020B0604020202020204" pitchFamily="34" charset="0"/>
              </a:rPr>
              <a:t>: 93;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5" name="Q8_t">
            <a:extLst>
              <a:ext uri="{FF2B5EF4-FFF2-40B4-BE49-F238E27FC236}">
                <a16:creationId xmlns:a16="http://schemas.microsoft.com/office/drawing/2014/main" id="{75FEB79D-8B82-7DAA-5FA2-A323A8FC1CBB}"/>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82;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93;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 </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6" name="Q8_c" descr="Trust mean score trend data for Q7, plotted against the national average. ">
            <a:extLst>
              <a:ext uri="{FF2B5EF4-FFF2-40B4-BE49-F238E27FC236}">
                <a16:creationId xmlns:a16="http://schemas.microsoft.com/office/drawing/2014/main" id="{6B909A65-3721-449B-1002-19C52204503A}"/>
              </a:ext>
            </a:extLst>
          </p:cNvPr>
          <p:cNvGraphicFramePr/>
          <p:nvPr>
            <p:extLst>
              <p:ext uri="{D42A27DB-BD31-4B8C-83A1-F6EECF244321}">
                <p14:modId xmlns:p14="http://schemas.microsoft.com/office/powerpoint/2010/main" val="1433101445"/>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Q8_sig" descr="Significant changes 2021 vs 2020&#10;Significant changes 2021 vs 2019" title="Significant changes">
            <a:extLst>
              <a:ext uri="{FF2B5EF4-FFF2-40B4-BE49-F238E27FC236}">
                <a16:creationId xmlns:a16="http://schemas.microsoft.com/office/drawing/2014/main" id="{F67B3F6C-A00E-E331-301C-F78C9C879923}"/>
              </a:ext>
            </a:extLst>
          </p:cNvPr>
          <p:cNvGraphicFramePr>
            <a:graphicFrameLocks noGrp="1"/>
          </p:cNvGraphicFramePr>
          <p:nvPr>
            <p:extLst>
              <p:ext uri="{D42A27DB-BD31-4B8C-83A1-F6EECF244321}">
                <p14:modId xmlns:p14="http://schemas.microsoft.com/office/powerpoint/2010/main" val="3342832320"/>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graphicFrame>
        <p:nvGraphicFramePr>
          <p:cNvPr id="8" name="Q9_sig" descr="Significant changes 2021 vs 2020&#10;Significant changes 2021 vs 2019" title="Significant changes">
            <a:extLst>
              <a:ext uri="{FF2B5EF4-FFF2-40B4-BE49-F238E27FC236}">
                <a16:creationId xmlns:a16="http://schemas.microsoft.com/office/drawing/2014/main" id="{9D3D23DF-16F3-93D6-FC3B-AE1CE7AE3018}"/>
              </a:ext>
            </a:extLst>
          </p:cNvPr>
          <p:cNvGraphicFramePr>
            <a:graphicFrameLocks noGrp="1"/>
          </p:cNvGraphicFramePr>
          <p:nvPr>
            <p:extLst>
              <p:ext uri="{D42A27DB-BD31-4B8C-83A1-F6EECF244321}">
                <p14:modId xmlns:p14="http://schemas.microsoft.com/office/powerpoint/2010/main" val="2879185686"/>
              </p:ext>
            </p:extLst>
          </p:nvPr>
        </p:nvGraphicFramePr>
        <p:xfrm>
          <a:off x="7047098" y="5113206"/>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bl>
          </a:graphicData>
        </a:graphic>
      </p:graphicFrame>
      <p:graphicFrame>
        <p:nvGraphicFramePr>
          <p:cNvPr id="9" name="Q9_c" descr="Trust mean score trend data for Q7, plotted against the national average. ">
            <a:extLst>
              <a:ext uri="{FF2B5EF4-FFF2-40B4-BE49-F238E27FC236}">
                <a16:creationId xmlns:a16="http://schemas.microsoft.com/office/drawing/2014/main" id="{4CF478F3-A3E6-44EB-7C1D-C372CC75D2C1}"/>
              </a:ext>
            </a:extLst>
          </p:cNvPr>
          <p:cNvGraphicFramePr/>
          <p:nvPr>
            <p:extLst>
              <p:ext uri="{D42A27DB-BD31-4B8C-83A1-F6EECF244321}">
                <p14:modId xmlns:p14="http://schemas.microsoft.com/office/powerpoint/2010/main" val="1457388444"/>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3"/>
          </a:graphicData>
        </a:graphic>
      </p:graphicFrame>
      <p:sp>
        <p:nvSpPr>
          <p:cNvPr id="2" name="Slide Number Placeholder 1">
            <a:extLst>
              <a:ext uri="{FF2B5EF4-FFF2-40B4-BE49-F238E27FC236}">
                <a16:creationId xmlns:a16="http://schemas.microsoft.com/office/drawing/2014/main" id="{7EC85FAD-F9F6-894C-3AF0-38617623280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58284422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278C47-ED0B-892D-39C4-81BD2CCABFD9}"/>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ECCA16A3-B4F9-065F-716E-051DD2C93A15}"/>
              </a:ext>
            </a:extLst>
          </p:cNvPr>
          <p:cNvSpPr>
            <a:spLocks noGrp="1"/>
          </p:cNvSpPr>
          <p:nvPr>
            <p:ph type="title"/>
          </p:nvPr>
        </p:nvSpPr>
        <p:spPr>
          <a:xfrm>
            <a:off x="419970" y="509078"/>
            <a:ext cx="11417697" cy="654856"/>
          </a:xfrm>
        </p:spPr>
        <p:txBody>
          <a:bodyPr>
            <a:normAutofit/>
          </a:bodyPr>
          <a:lstStyle/>
          <a:p>
            <a:r>
              <a:rPr lang="en-US"/>
              <a:t>Section 2. Mental Health Team </a:t>
            </a:r>
            <a:r>
              <a:rPr lang="en-GB"/>
              <a:t>(continued)</a:t>
            </a:r>
          </a:p>
        </p:txBody>
      </p:sp>
      <p:sp>
        <p:nvSpPr>
          <p:cNvPr id="4" name="Q11_t">
            <a:extLst>
              <a:ext uri="{FF2B5EF4-FFF2-40B4-BE49-F238E27FC236}">
                <a16:creationId xmlns:a16="http://schemas.microsoft.com/office/drawing/2014/main" id="{207AD6FC-023A-3BA6-C874-5674628D62B4}"/>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80;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87;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 </a:t>
            </a:r>
            <a:endParaRPr lang="en-GB" sz="900" dirty="0">
              <a:solidFill>
                <a:srgbClr val="595959"/>
              </a:solidFill>
              <a:latin typeface="Arial" panose="020B0604020202020204" pitchFamily="34" charset="0"/>
              <a:cs typeface="Arial" panose="020B0604020202020204" pitchFamily="34" charset="0"/>
            </a:endParaRPr>
          </a:p>
        </p:txBody>
      </p:sp>
      <p:sp>
        <p:nvSpPr>
          <p:cNvPr id="5" name="Q10_t">
            <a:extLst>
              <a:ext uri="{FF2B5EF4-FFF2-40B4-BE49-F238E27FC236}">
                <a16:creationId xmlns:a16="http://schemas.microsoft.com/office/drawing/2014/main" id="{ECD40C2D-1139-92EE-6E5B-4BD5F8D4ECA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82;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93;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 </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6" name="Q10_c" descr="Trust mean score trend data for Q7, plotted against the national average. ">
            <a:extLst>
              <a:ext uri="{FF2B5EF4-FFF2-40B4-BE49-F238E27FC236}">
                <a16:creationId xmlns:a16="http://schemas.microsoft.com/office/drawing/2014/main" id="{D6FEEDC0-177E-1CD7-0B99-7D0059EF39CA}"/>
              </a:ext>
            </a:extLst>
          </p:cNvPr>
          <p:cNvGraphicFramePr/>
          <p:nvPr>
            <p:extLst>
              <p:ext uri="{D42A27DB-BD31-4B8C-83A1-F6EECF244321}">
                <p14:modId xmlns:p14="http://schemas.microsoft.com/office/powerpoint/2010/main" val="2868767519"/>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Q10_sig" descr="Significant changes 2021 vs 2020&#10;Significant changes 2021 vs 2019" title="Significant changes">
            <a:extLst>
              <a:ext uri="{FF2B5EF4-FFF2-40B4-BE49-F238E27FC236}">
                <a16:creationId xmlns:a16="http://schemas.microsoft.com/office/drawing/2014/main" id="{B68705EC-0F6E-6275-6F43-0E4F163F2F01}"/>
              </a:ext>
            </a:extLst>
          </p:cNvPr>
          <p:cNvGraphicFramePr>
            <a:graphicFrameLocks noGrp="1"/>
          </p:cNvGraphicFramePr>
          <p:nvPr>
            <p:extLst>
              <p:ext uri="{D42A27DB-BD31-4B8C-83A1-F6EECF244321}">
                <p14:modId xmlns:p14="http://schemas.microsoft.com/office/powerpoint/2010/main" val="1558068386"/>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graphicFrame>
        <p:nvGraphicFramePr>
          <p:cNvPr id="8" name="Q11_sig" descr="Significant changes 2021 vs 2020&#10;Significant changes 2021 vs 2019" title="Significant changes">
            <a:extLst>
              <a:ext uri="{FF2B5EF4-FFF2-40B4-BE49-F238E27FC236}">
                <a16:creationId xmlns:a16="http://schemas.microsoft.com/office/drawing/2014/main" id="{069E7C31-989B-3C7A-16AD-D665CDE2AAC4}"/>
              </a:ext>
            </a:extLst>
          </p:cNvPr>
          <p:cNvGraphicFramePr>
            <a:graphicFrameLocks noGrp="1"/>
          </p:cNvGraphicFramePr>
          <p:nvPr>
            <p:extLst>
              <p:ext uri="{D42A27DB-BD31-4B8C-83A1-F6EECF244321}">
                <p14:modId xmlns:p14="http://schemas.microsoft.com/office/powerpoint/2010/main" val="257255090"/>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graphicFrame>
        <p:nvGraphicFramePr>
          <p:cNvPr id="9" name="Q11_c" descr="Trust mean score trend data for Q7, plotted against the national average. ">
            <a:extLst>
              <a:ext uri="{FF2B5EF4-FFF2-40B4-BE49-F238E27FC236}">
                <a16:creationId xmlns:a16="http://schemas.microsoft.com/office/drawing/2014/main" id="{DF46D7A8-BBAD-27B1-E4FB-9D014512C416}"/>
              </a:ext>
            </a:extLst>
          </p:cNvPr>
          <p:cNvGraphicFramePr/>
          <p:nvPr>
            <p:extLst>
              <p:ext uri="{D42A27DB-BD31-4B8C-83A1-F6EECF244321}">
                <p14:modId xmlns:p14="http://schemas.microsoft.com/office/powerpoint/2010/main" val="2691378412"/>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3"/>
          </a:graphicData>
        </a:graphic>
      </p:graphicFrame>
      <p:sp>
        <p:nvSpPr>
          <p:cNvPr id="2" name="Slide Number Placeholder 1">
            <a:extLst>
              <a:ext uri="{FF2B5EF4-FFF2-40B4-BE49-F238E27FC236}">
                <a16:creationId xmlns:a16="http://schemas.microsoft.com/office/drawing/2014/main" id="{1D234D8C-5043-ECC7-218F-451061A53FF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27019550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400133-B375-DE1F-E9E6-83EB9E65B6BA}"/>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2DBFC465-7981-15A7-84DF-7A5C9F5D9025}"/>
              </a:ext>
            </a:extLst>
          </p:cNvPr>
          <p:cNvSpPr>
            <a:spLocks noGrp="1"/>
          </p:cNvSpPr>
          <p:nvPr>
            <p:ph type="title"/>
          </p:nvPr>
        </p:nvSpPr>
        <p:spPr>
          <a:xfrm>
            <a:off x="419970" y="509078"/>
            <a:ext cx="11417697" cy="654856"/>
          </a:xfrm>
        </p:spPr>
        <p:txBody>
          <a:bodyPr>
            <a:normAutofit/>
          </a:bodyPr>
          <a:lstStyle/>
          <a:p>
            <a:r>
              <a:rPr lang="en-US"/>
              <a:t>Section 2. Mental Health Team </a:t>
            </a:r>
            <a:r>
              <a:rPr lang="en-GB"/>
              <a:t>(continued)</a:t>
            </a:r>
          </a:p>
        </p:txBody>
      </p:sp>
      <p:sp>
        <p:nvSpPr>
          <p:cNvPr id="4" name="Q12_t">
            <a:extLst>
              <a:ext uri="{FF2B5EF4-FFF2-40B4-BE49-F238E27FC236}">
                <a16:creationId xmlns:a16="http://schemas.microsoft.com/office/drawing/2014/main" id="{37EE2C4E-FB74-FF03-CA2B-3BF5FB5D75E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80;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90;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 </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2_c" descr="Trust mean score trend data for Q7, plotted against the national average. ">
            <a:extLst>
              <a:ext uri="{FF2B5EF4-FFF2-40B4-BE49-F238E27FC236}">
                <a16:creationId xmlns:a16="http://schemas.microsoft.com/office/drawing/2014/main" id="{5A602353-C6AF-056C-04FB-9ED07968FC1A}"/>
              </a:ext>
            </a:extLst>
          </p:cNvPr>
          <p:cNvGraphicFramePr/>
          <p:nvPr>
            <p:extLst>
              <p:ext uri="{D42A27DB-BD31-4B8C-83A1-F6EECF244321}">
                <p14:modId xmlns:p14="http://schemas.microsoft.com/office/powerpoint/2010/main" val="1644907754"/>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Q12_sig" descr="Significant changes 2021 vs 2020&#10;Significant changes 2021 vs 2019" title="Significant changes">
            <a:extLst>
              <a:ext uri="{FF2B5EF4-FFF2-40B4-BE49-F238E27FC236}">
                <a16:creationId xmlns:a16="http://schemas.microsoft.com/office/drawing/2014/main" id="{35306F8A-19C6-0C7E-2855-14D578E508A0}"/>
              </a:ext>
            </a:extLst>
          </p:cNvPr>
          <p:cNvGraphicFramePr>
            <a:graphicFrameLocks noGrp="1"/>
          </p:cNvGraphicFramePr>
          <p:nvPr>
            <p:extLst>
              <p:ext uri="{D42A27DB-BD31-4B8C-83A1-F6EECF244321}">
                <p14:modId xmlns:p14="http://schemas.microsoft.com/office/powerpoint/2010/main" val="2630628045"/>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sp>
        <p:nvSpPr>
          <p:cNvPr id="2" name="Slide Number Placeholder 1">
            <a:extLst>
              <a:ext uri="{FF2B5EF4-FFF2-40B4-BE49-F238E27FC236}">
                <a16:creationId xmlns:a16="http://schemas.microsoft.com/office/drawing/2014/main" id="{7C33B509-6911-31DE-CD1B-FAD196BE72E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4395413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4A1829-FBE7-F6AE-DC4E-71E82050AE58}"/>
            </a:ext>
          </a:extLst>
        </p:cNvPr>
        <p:cNvGrpSpPr/>
        <p:nvPr/>
      </p:nvGrpSpPr>
      <p:grpSpPr>
        <a:xfrm>
          <a:off x="0" y="0"/>
          <a:ext cx="0" cy="0"/>
          <a:chOff x="0" y="0"/>
          <a:chExt cx="0" cy="0"/>
        </a:xfrm>
      </p:grpSpPr>
      <p:sp>
        <p:nvSpPr>
          <p:cNvPr id="2" name="Title 3">
            <a:extLst>
              <a:ext uri="{FF2B5EF4-FFF2-40B4-BE49-F238E27FC236}">
                <a16:creationId xmlns:a16="http://schemas.microsoft.com/office/drawing/2014/main" id="{37A78114-0110-163F-A50B-8DF11922D319}"/>
              </a:ext>
            </a:extLst>
          </p:cNvPr>
          <p:cNvSpPr>
            <a:spLocks noGrp="1"/>
          </p:cNvSpPr>
          <p:nvPr>
            <p:ph type="title"/>
          </p:nvPr>
        </p:nvSpPr>
        <p:spPr>
          <a:xfrm>
            <a:off x="419970" y="509078"/>
            <a:ext cx="11417697" cy="654856"/>
          </a:xfrm>
        </p:spPr>
        <p:txBody>
          <a:bodyPr>
            <a:normAutofit/>
          </a:bodyPr>
          <a:lstStyle/>
          <a:p>
            <a:r>
              <a:rPr lang="en-US"/>
              <a:t>Section 3. Your care</a:t>
            </a:r>
            <a:endParaRPr lang="en-GB"/>
          </a:p>
        </p:txBody>
      </p:sp>
      <p:sp>
        <p:nvSpPr>
          <p:cNvPr id="4" name="Q16_t">
            <a:extLst>
              <a:ext uri="{FF2B5EF4-FFF2-40B4-BE49-F238E27FC236}">
                <a16:creationId xmlns:a16="http://schemas.microsoft.com/office/drawing/2014/main" id="{3A03500D-A274-EA7C-6C63-BA1229A9C89B}"/>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2024</a:t>
            </a:r>
            <a:r>
              <a:rPr lang="en-GB" sz="900">
                <a:solidFill>
                  <a:srgbClr val="595959"/>
                </a:solidFill>
                <a:latin typeface="Arial" panose="020B0604020202020204" pitchFamily="34" charset="0"/>
                <a:cs typeface="Arial" panose="020B0604020202020204" pitchFamily="34" charset="0"/>
              </a:rPr>
              <a:t>: 81;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 </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6_c" descr="Trust mean score trend data for Q7, plotted against the national average. ">
            <a:extLst>
              <a:ext uri="{FF2B5EF4-FFF2-40B4-BE49-F238E27FC236}">
                <a16:creationId xmlns:a16="http://schemas.microsoft.com/office/drawing/2014/main" id="{8FEC2433-CCAC-0D08-09D3-405553954B6B}"/>
              </a:ext>
            </a:extLst>
          </p:cNvPr>
          <p:cNvGraphicFramePr/>
          <p:nvPr>
            <p:extLst>
              <p:ext uri="{D42A27DB-BD31-4B8C-83A1-F6EECF244321}">
                <p14:modId xmlns:p14="http://schemas.microsoft.com/office/powerpoint/2010/main" val="1414573680"/>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Q16_sig" descr="Significant changes 2021 vs 2020&#10;Significant changes 2021 vs 2019" title="Significant changes">
            <a:extLst>
              <a:ext uri="{FF2B5EF4-FFF2-40B4-BE49-F238E27FC236}">
                <a16:creationId xmlns:a16="http://schemas.microsoft.com/office/drawing/2014/main" id="{6803B4EB-1E7D-9B6B-7483-8EBCDD8AFF18}"/>
              </a:ext>
            </a:extLst>
          </p:cNvPr>
          <p:cNvGraphicFramePr>
            <a:graphicFrameLocks noGrp="1"/>
          </p:cNvGraphicFramePr>
          <p:nvPr>
            <p:extLst>
              <p:ext uri="{D42A27DB-BD31-4B8C-83A1-F6EECF244321}">
                <p14:modId xmlns:p14="http://schemas.microsoft.com/office/powerpoint/2010/main" val="804550760"/>
              </p:ext>
            </p:extLst>
          </p:nvPr>
        </p:nvGraphicFramePr>
        <p:xfrm>
          <a:off x="1227323" y="5113206"/>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bl>
          </a:graphicData>
        </a:graphic>
      </p:graphicFrame>
      <p:sp>
        <p:nvSpPr>
          <p:cNvPr id="9" name="Slide Number Placeholder 1">
            <a:extLst>
              <a:ext uri="{FF2B5EF4-FFF2-40B4-BE49-F238E27FC236}">
                <a16:creationId xmlns:a16="http://schemas.microsoft.com/office/drawing/2014/main" id="{8B3108CD-E413-263A-4642-0C598682519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5067483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2587C-032E-4911-BD87-7E6A95D6B6D9}"/>
              </a:ext>
            </a:extLst>
          </p:cNvPr>
          <p:cNvSpPr>
            <a:spLocks noGrp="1"/>
          </p:cNvSpPr>
          <p:nvPr>
            <p:ph type="title"/>
          </p:nvPr>
        </p:nvSpPr>
        <p:spPr/>
        <p:txBody>
          <a:bodyPr>
            <a:normAutofit/>
          </a:bodyPr>
          <a:lstStyle/>
          <a:p>
            <a:r>
              <a:rPr lang="en-GB"/>
              <a:t>Using the survey results</a:t>
            </a:r>
          </a:p>
        </p:txBody>
      </p:sp>
      <p:sp>
        <p:nvSpPr>
          <p:cNvPr id="14" name="TextBox 13">
            <a:extLst>
              <a:ext uri="{FF2B5EF4-FFF2-40B4-BE49-F238E27FC236}">
                <a16:creationId xmlns:a16="http://schemas.microsoft.com/office/drawing/2014/main" id="{0F4AE1C8-8D93-48B5-BADE-2E19C3A340E4}"/>
              </a:ext>
            </a:extLst>
          </p:cNvPr>
          <p:cNvSpPr txBox="1"/>
          <p:nvPr/>
        </p:nvSpPr>
        <p:spPr>
          <a:xfrm>
            <a:off x="381266" y="1268519"/>
            <a:ext cx="11268000" cy="5224356"/>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Navigating this report</a:t>
            </a:r>
          </a:p>
          <a:p>
            <a:pPr>
              <a:spcBef>
                <a:spcPts val="600"/>
              </a:spcBef>
              <a:spcAft>
                <a:spcPts val="600"/>
              </a:spcAft>
            </a:pPr>
            <a:r>
              <a:rPr lang="en-GB" sz="1200" dirty="0">
                <a:latin typeface="Arial" panose="020B0604020202020204" pitchFamily="34" charset="0"/>
                <a:cs typeface="Arial" panose="020B0604020202020204" pitchFamily="34" charset="0"/>
              </a:rPr>
              <a:t>This report is split into four main sections.</a:t>
            </a:r>
          </a:p>
          <a:p>
            <a:pPr>
              <a:spcBef>
                <a:spcPts val="600"/>
              </a:spcBef>
              <a:spcAft>
                <a:spcPts val="600"/>
              </a:spcAft>
            </a:pPr>
            <a:r>
              <a:rPr lang="en-GB" sz="1600" b="1" dirty="0">
                <a:latin typeface="Arial" panose="020B0604020202020204" pitchFamily="34" charset="0"/>
                <a:cs typeface="Arial" panose="020B0604020202020204" pitchFamily="34" charset="0"/>
              </a:rPr>
              <a:t>Background and methodology </a:t>
            </a:r>
          </a:p>
          <a:p>
            <a:pPr>
              <a:spcBef>
                <a:spcPts val="600"/>
              </a:spcBef>
              <a:spcAft>
                <a:spcPts val="600"/>
              </a:spcAft>
            </a:pPr>
            <a:r>
              <a:rPr lang="en-GB" sz="1200" dirty="0">
                <a:latin typeface="Arial" panose="020B0604020202020204" pitchFamily="34" charset="0"/>
                <a:cs typeface="Arial" panose="020B0604020202020204" pitchFamily="34" charset="0"/>
              </a:rPr>
              <a:t>Provides information about the survey programme, how the survey is run and details on the contents of this report.</a:t>
            </a:r>
          </a:p>
          <a:p>
            <a:pPr>
              <a:spcBef>
                <a:spcPts val="600"/>
              </a:spcBef>
            </a:pPr>
            <a:r>
              <a:rPr lang="en-GB" sz="1600" b="1" dirty="0">
                <a:latin typeface="Arial" panose="020B0604020202020204" pitchFamily="34" charset="0"/>
                <a:cs typeface="Arial" panose="020B0604020202020204" pitchFamily="34" charset="0"/>
              </a:rPr>
              <a:t>Scoring and Benchmarking: Assessment Service Groups</a:t>
            </a:r>
          </a:p>
          <a:p>
            <a:pPr>
              <a:spcBef>
                <a:spcPts val="600"/>
              </a:spcBef>
            </a:pPr>
            <a:r>
              <a:rPr lang="en-GB" sz="1200" dirty="0">
                <a:solidFill>
                  <a:srgbClr val="000000"/>
                </a:solidFill>
                <a:latin typeface="Arial" panose="020B0604020202020204" pitchFamily="34" charset="0"/>
                <a:cs typeface="Arial" panose="020B0604020202020204" pitchFamily="34" charset="0"/>
              </a:rPr>
              <a:t>Trusts were requested to share data on the type of service a service user primarily accessed during the sample period. This report provides scores for the following individual ASG: </a:t>
            </a:r>
          </a:p>
          <a:p>
            <a:pPr marL="171450" indent="-171450">
              <a:spcBef>
                <a:spcPts val="600"/>
              </a:spcBef>
              <a:buFont typeface="Arial" panose="020B0604020202020204" pitchFamily="34" charset="0"/>
              <a:buChar char="•"/>
            </a:pPr>
            <a:r>
              <a:rPr lang="en-GB" sz="1200" dirty="0">
                <a:latin typeface="Arial" panose="020B0604020202020204" pitchFamily="34" charset="0"/>
                <a:cs typeface="Arial" panose="020B0604020202020204" pitchFamily="34" charset="0"/>
              </a:rPr>
              <a:t>Adult Mental Health Services ASG - shows how your trust performs for each evaluative question in the survey against other trusts with Adult Mental Health Services data, using the ‘expected range’ analysis technique. Where a question has less than 30 trusts with data, your trust’s individual question score has been provided instead.</a:t>
            </a:r>
          </a:p>
          <a:p>
            <a:pPr marL="171450" indent="-171450">
              <a:spcBef>
                <a:spcPts val="600"/>
              </a:spcBef>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171450" indent="-171450">
              <a:spcBef>
                <a:spcPts val="600"/>
              </a:spcBef>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171450" indent="-171450">
              <a:spcBef>
                <a:spcPts val="600"/>
              </a:spcBef>
              <a:buFont typeface="Arial" panose="020B0604020202020204" pitchFamily="34" charset="0"/>
              <a:buChar char="•"/>
            </a:pPr>
            <a:r>
              <a:rPr lang="en-GB" sz="1200" dirty="0">
                <a:latin typeface="Arial" panose="020B0604020202020204" pitchFamily="34" charset="0"/>
                <a:cs typeface="Arial" panose="020B0604020202020204" pitchFamily="34" charset="0"/>
              </a:rPr>
              <a:t>Older People’s Mental Health Services - ASG shows how your trust performs for each evaluative question in the survey against other trusts with Older People’s Mental Health Services data, using the ‘expected range’ analysis technique. Where a question has less than 30 trusts with data, your trust’s individual question score has been provided instead.</a:t>
            </a:r>
          </a:p>
          <a:p>
            <a:pPr marL="171450" indent="-171450">
              <a:spcBef>
                <a:spcPts val="600"/>
              </a:spcBef>
              <a:buFont typeface="Arial" panose="020B0604020202020204" pitchFamily="34" charset="0"/>
              <a:buChar char="•"/>
            </a:pPr>
            <a:r>
              <a:rPr lang="en-GB" sz="1200" dirty="0">
                <a:latin typeface="Arial" panose="020B0604020202020204" pitchFamily="34" charset="0"/>
                <a:cs typeface="Arial" panose="020B0604020202020204" pitchFamily="34" charset="0"/>
              </a:rPr>
              <a:t>Please note that data is not provided for CYPMHS due to a low number of responses.</a:t>
            </a:r>
            <a:endParaRPr lang="en-GB" sz="1200" b="1" dirty="0">
              <a:latin typeface="Arial" panose="020B0604020202020204" pitchFamily="34" charset="0"/>
              <a:cs typeface="Arial" panose="020B0604020202020204" pitchFamily="34" charset="0"/>
            </a:endParaRPr>
          </a:p>
          <a:p>
            <a:pPr>
              <a:spcBef>
                <a:spcPts val="600"/>
              </a:spcBef>
              <a:spcAft>
                <a:spcPts val="600"/>
              </a:spcAft>
            </a:pPr>
            <a:endParaRPr lang="en-GB" sz="1600" b="1" dirty="0">
              <a:latin typeface="Arial" panose="020B0604020202020204" pitchFamily="34" charset="0"/>
              <a:cs typeface="Arial" panose="020B0604020202020204" pitchFamily="34" charset="0"/>
            </a:endParaRPr>
          </a:p>
          <a:p>
            <a:pPr>
              <a:spcBef>
                <a:spcPts val="600"/>
              </a:spcBef>
              <a:spcAft>
                <a:spcPts val="600"/>
              </a:spcAft>
            </a:pPr>
            <a:r>
              <a:rPr lang="en-GB" sz="1600" b="1" dirty="0">
                <a:latin typeface="Arial" panose="020B0604020202020204" pitchFamily="34" charset="0"/>
                <a:cs typeface="Arial" panose="020B0604020202020204" pitchFamily="34" charset="0"/>
              </a:rPr>
              <a:t>Change over time: Assessment Service Groups</a:t>
            </a:r>
          </a:p>
          <a:p>
            <a:pPr>
              <a:spcBef>
                <a:spcPts val="600"/>
              </a:spcBef>
              <a:spcAft>
                <a:spcPts val="600"/>
              </a:spcAft>
            </a:pPr>
            <a:r>
              <a:rPr lang="en-GB" sz="1200" dirty="0">
                <a:latin typeface="Arial" panose="020B0604020202020204" pitchFamily="34" charset="0"/>
                <a:cs typeface="Arial" panose="020B0604020202020204" pitchFamily="34" charset="0"/>
              </a:rPr>
              <a:t>I</a:t>
            </a:r>
            <a:r>
              <a:rPr lang="en-US" sz="1200" dirty="0" err="1">
                <a:latin typeface="Arial" panose="020B0604020202020204" pitchFamily="34" charset="0"/>
                <a:cs typeface="Arial" panose="020B0604020202020204" pitchFamily="34" charset="0"/>
              </a:rPr>
              <a:t>ncludes</a:t>
            </a:r>
            <a:r>
              <a:rPr lang="en-US" sz="1200" dirty="0">
                <a:latin typeface="Arial" panose="020B0604020202020204" pitchFamily="34" charset="0"/>
                <a:cs typeface="Arial" panose="020B0604020202020204" pitchFamily="34" charset="0"/>
              </a:rPr>
              <a:t> your trust’s mean score for each evaluative question in the survey. Significance test table compares 2025 score to your 2023 and 2024 mean score. This allows you to see if your trust has made statistically significant improvements between survey years.</a:t>
            </a:r>
            <a:r>
              <a:rPr lang="en-GB" sz="12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Scores are provided for </a:t>
            </a:r>
            <a:r>
              <a:rPr lang="en-GB" sz="1200" dirty="0">
                <a:latin typeface="Arial" panose="020B0604020202020204" pitchFamily="34" charset="0"/>
                <a:cs typeface="Arial" panose="020B0604020202020204" pitchFamily="34" charset="0"/>
              </a:rPr>
              <a:t>Adult Mental Health Services and Older People’s Mental Health Services.</a:t>
            </a:r>
          </a:p>
          <a:p>
            <a:pPr>
              <a:spcBef>
                <a:spcPts val="600"/>
              </a:spcBef>
              <a:spcAft>
                <a:spcPts val="600"/>
              </a:spcAft>
            </a:pPr>
            <a:endParaRPr lang="en-GB" sz="1600" b="1" dirty="0">
              <a:latin typeface="Arial" panose="020B0604020202020204" pitchFamily="34" charset="0"/>
              <a:cs typeface="Arial" panose="020B0604020202020204" pitchFamily="34" charset="0"/>
            </a:endParaRPr>
          </a:p>
          <a:p>
            <a:pPr>
              <a:spcBef>
                <a:spcPts val="600"/>
              </a:spcBef>
              <a:spcAft>
                <a:spcPts val="600"/>
              </a:spcAft>
            </a:pPr>
            <a:endParaRPr lang="en-GB" sz="1600" b="1" dirty="0">
              <a:latin typeface="Arial" panose="020B0604020202020204" pitchFamily="34" charset="0"/>
              <a:cs typeface="Arial" panose="020B0604020202020204" pitchFamily="34" charset="0"/>
            </a:endParaRPr>
          </a:p>
          <a:p>
            <a:pPr>
              <a:spcBef>
                <a:spcPts val="600"/>
              </a:spcBef>
              <a:spcAft>
                <a:spcPts val="600"/>
              </a:spcAft>
            </a:pPr>
            <a:r>
              <a:rPr lang="en-GB" sz="1600" b="1" dirty="0">
                <a:latin typeface="Arial" panose="020B0604020202020204" pitchFamily="34" charset="0"/>
                <a:cs typeface="Arial" panose="020B0604020202020204" pitchFamily="34" charset="0"/>
              </a:rPr>
              <a:t>Comparison to other trusts </a:t>
            </a:r>
          </a:p>
          <a:p>
            <a:pPr>
              <a:spcBef>
                <a:spcPts val="600"/>
              </a:spcBef>
              <a:spcAft>
                <a:spcPts val="600"/>
              </a:spcAft>
            </a:pPr>
            <a:r>
              <a:rPr lang="en-GB" sz="1200" dirty="0">
                <a:latin typeface="Arial" panose="020B0604020202020204" pitchFamily="34" charset="0"/>
                <a:cs typeface="Arial" panose="020B0604020202020204" pitchFamily="34" charset="0"/>
              </a:rPr>
              <a:t>Includes the questions for which your trust performed ‘much better than expected’, ‘better than expected’, ‘somewhat better than expected’, ‘somewhat worse than expected’, ‘worse than expected’ or ‘much worse than expected’ compared with most other trusts. It includes questions for Adult Mental Health Services and Older People’s Mental Health Services for which benchmarking analysis has been performed. </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166" name="Slide Number Placeholder 1">
            <a:extLst>
              <a:ext uri="{FF2B5EF4-FFF2-40B4-BE49-F238E27FC236}">
                <a16:creationId xmlns:a16="http://schemas.microsoft.com/office/drawing/2014/main" id="{C59877B4-4ED8-44CF-A9EE-D5EB49B257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49357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21A143-CB6C-69B5-B3E1-00B95AA688C2}"/>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41E093FA-416A-3C16-CE0D-852447CA563A}"/>
              </a:ext>
            </a:extLst>
          </p:cNvPr>
          <p:cNvSpPr>
            <a:spLocks noGrp="1"/>
          </p:cNvSpPr>
          <p:nvPr>
            <p:ph type="title"/>
          </p:nvPr>
        </p:nvSpPr>
        <p:spPr>
          <a:xfrm>
            <a:off x="419970" y="509078"/>
            <a:ext cx="11417697" cy="654856"/>
          </a:xfrm>
        </p:spPr>
        <p:txBody>
          <a:bodyPr>
            <a:normAutofit/>
          </a:bodyPr>
          <a:lstStyle/>
          <a:p>
            <a:r>
              <a:rPr lang="en-US"/>
              <a:t>Section 3. Your care </a:t>
            </a:r>
            <a:r>
              <a:rPr lang="en-GB"/>
              <a:t>(continued)</a:t>
            </a:r>
          </a:p>
        </p:txBody>
      </p:sp>
      <p:sp>
        <p:nvSpPr>
          <p:cNvPr id="4" name="Q18_t">
            <a:extLst>
              <a:ext uri="{FF2B5EF4-FFF2-40B4-BE49-F238E27FC236}">
                <a16:creationId xmlns:a16="http://schemas.microsoft.com/office/drawing/2014/main" id="{65AD612A-A8E9-D67C-215A-970D1B0F3948}"/>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80;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87;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 </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8_c" descr="Trust mean score trend data for Q7, plotted against the national average. ">
            <a:extLst>
              <a:ext uri="{FF2B5EF4-FFF2-40B4-BE49-F238E27FC236}">
                <a16:creationId xmlns:a16="http://schemas.microsoft.com/office/drawing/2014/main" id="{5A5AE673-D98F-602C-3333-74F140EF5596}"/>
              </a:ext>
            </a:extLst>
          </p:cNvPr>
          <p:cNvGraphicFramePr/>
          <p:nvPr>
            <p:extLst>
              <p:ext uri="{D42A27DB-BD31-4B8C-83A1-F6EECF244321}">
                <p14:modId xmlns:p14="http://schemas.microsoft.com/office/powerpoint/2010/main" val="3953049637"/>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Q18_sig" descr="Significant changes 2021 vs 2020&#10;Significant changes 2021 vs 2019" title="Significant changes">
            <a:extLst>
              <a:ext uri="{FF2B5EF4-FFF2-40B4-BE49-F238E27FC236}">
                <a16:creationId xmlns:a16="http://schemas.microsoft.com/office/drawing/2014/main" id="{793AAA6D-A029-2634-D578-F5F4A7BE926B}"/>
              </a:ext>
            </a:extLst>
          </p:cNvPr>
          <p:cNvGraphicFramePr>
            <a:graphicFrameLocks noGrp="1"/>
          </p:cNvGraphicFramePr>
          <p:nvPr>
            <p:extLst>
              <p:ext uri="{D42A27DB-BD31-4B8C-83A1-F6EECF244321}">
                <p14:modId xmlns:p14="http://schemas.microsoft.com/office/powerpoint/2010/main" val="3066419956"/>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181991253"/>
                  </a:ext>
                </a:extLst>
              </a:tr>
            </a:tbl>
          </a:graphicData>
        </a:graphic>
      </p:graphicFrame>
      <p:sp>
        <p:nvSpPr>
          <p:cNvPr id="2" name="Slide Number Placeholder 1">
            <a:extLst>
              <a:ext uri="{FF2B5EF4-FFF2-40B4-BE49-F238E27FC236}">
                <a16:creationId xmlns:a16="http://schemas.microsoft.com/office/drawing/2014/main" id="{A608BB6A-E1C8-1D49-ED97-A3E6E0D3E6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2517785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72C205-49DC-9EBF-4DF7-B338E3DDD8F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9990252-7ADD-36DE-1AC7-DBBB0B979FB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3">
            <a:extLst>
              <a:ext uri="{FF2B5EF4-FFF2-40B4-BE49-F238E27FC236}">
                <a16:creationId xmlns:a16="http://schemas.microsoft.com/office/drawing/2014/main" id="{C5D770C9-DA20-FE1C-EF37-3A1BAFE90C76}"/>
              </a:ext>
            </a:extLst>
          </p:cNvPr>
          <p:cNvSpPr>
            <a:spLocks noGrp="1"/>
          </p:cNvSpPr>
          <p:nvPr>
            <p:ph type="title"/>
          </p:nvPr>
        </p:nvSpPr>
        <p:spPr>
          <a:xfrm>
            <a:off x="419970" y="509078"/>
            <a:ext cx="11417697" cy="654856"/>
          </a:xfrm>
        </p:spPr>
        <p:txBody>
          <a:bodyPr>
            <a:normAutofit/>
          </a:bodyPr>
          <a:lstStyle/>
          <a:p>
            <a:r>
              <a:rPr lang="en-US"/>
              <a:t>Section 4. Medication</a:t>
            </a:r>
            <a:endParaRPr lang="en-GB"/>
          </a:p>
        </p:txBody>
      </p:sp>
      <p:sp>
        <p:nvSpPr>
          <p:cNvPr id="11" name="organisation_info">
            <a:extLst>
              <a:ext uri="{FF2B5EF4-FFF2-40B4-BE49-F238E27FC236}">
                <a16:creationId xmlns:a16="http://schemas.microsoft.com/office/drawing/2014/main" id="{CCB9C5AF-F47C-E1F5-0674-D31F8F1B0F71}"/>
              </a:ext>
            </a:extLst>
          </p:cNvPr>
          <p:cNvSpPr txBox="1">
            <a:spLocks/>
          </p:cNvSpPr>
          <p:nvPr/>
        </p:nvSpPr>
        <p:spPr>
          <a:xfrm>
            <a:off x="515938" y="1305630"/>
            <a:ext cx="11358988" cy="80151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lnSpc>
                <a:spcPct val="150000"/>
              </a:lnSpc>
              <a:defRPr/>
            </a:pPr>
            <a:r>
              <a:rPr lang="en-GB" sz="1400" b="0" dirty="0">
                <a:solidFill>
                  <a:schemeClr val="tx1"/>
                </a:solidFill>
                <a:latin typeface="Arial"/>
              </a:rPr>
              <a:t>Please note, no data is available for this section. Question 20 has been revised for 2025, leading to questions 21 and 22 not retaining historical comparability to previous survey years.</a:t>
            </a:r>
            <a:endParaRPr lang="en-GB" sz="1400" b="0" dirty="0">
              <a:solidFill>
                <a:schemeClr val="tx1"/>
              </a:solidFill>
              <a:latin typeface="Arial" panose="020B0604020202020204" pitchFamily="34" charset="0"/>
              <a:cs typeface="Arial" panose="020B0604020202020204" pitchFamily="34" charset="0"/>
            </a:endParaRP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8475252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A5A9AE-3B1A-4727-C40C-31847F6126E5}"/>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BB4CE54-31BF-AFAE-88CD-23512A2F12F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3">
            <a:extLst>
              <a:ext uri="{FF2B5EF4-FFF2-40B4-BE49-F238E27FC236}">
                <a16:creationId xmlns:a16="http://schemas.microsoft.com/office/drawing/2014/main" id="{41B350BF-CA25-6CF0-FA06-10692E17BF74}"/>
              </a:ext>
            </a:extLst>
          </p:cNvPr>
          <p:cNvSpPr>
            <a:spLocks noGrp="1"/>
          </p:cNvSpPr>
          <p:nvPr>
            <p:ph type="title"/>
          </p:nvPr>
        </p:nvSpPr>
        <p:spPr>
          <a:xfrm>
            <a:off x="419970" y="509078"/>
            <a:ext cx="11417697" cy="654856"/>
          </a:xfrm>
        </p:spPr>
        <p:txBody>
          <a:bodyPr>
            <a:normAutofit/>
          </a:bodyPr>
          <a:lstStyle/>
          <a:p>
            <a:r>
              <a:rPr lang="en-US" dirty="0"/>
              <a:t>Section 5. Psychological Therapies</a:t>
            </a:r>
            <a:endParaRPr lang="en-GB" dirty="0"/>
          </a:p>
        </p:txBody>
      </p:sp>
      <p:sp>
        <p:nvSpPr>
          <p:cNvPr id="11" name="organisation_info">
            <a:extLst>
              <a:ext uri="{FF2B5EF4-FFF2-40B4-BE49-F238E27FC236}">
                <a16:creationId xmlns:a16="http://schemas.microsoft.com/office/drawing/2014/main" id="{73EEAE82-5B13-9D32-CE94-D431178DDF6E}"/>
              </a:ext>
            </a:extLst>
          </p:cNvPr>
          <p:cNvSpPr txBox="1">
            <a:spLocks/>
          </p:cNvSpPr>
          <p:nvPr/>
        </p:nvSpPr>
        <p:spPr>
          <a:xfrm>
            <a:off x="515938" y="1305630"/>
            <a:ext cx="11358988" cy="801511"/>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lnSpc>
                <a:spcPct val="150000"/>
              </a:lnSpc>
              <a:defRPr/>
            </a:pPr>
            <a:r>
              <a:rPr lang="en-GB" sz="1400" b="0" dirty="0">
                <a:solidFill>
                  <a:schemeClr val="tx1"/>
                </a:solidFill>
                <a:latin typeface="Arial"/>
              </a:rPr>
              <a:t>Please note, no data is available for this section due to a low number of responses.</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498078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4B361D-CC26-8BF6-7673-98DD6D392708}"/>
            </a:ext>
          </a:extLst>
        </p:cNvPr>
        <p:cNvGrpSpPr/>
        <p:nvPr/>
      </p:nvGrpSpPr>
      <p:grpSpPr>
        <a:xfrm>
          <a:off x="0" y="0"/>
          <a:ext cx="0" cy="0"/>
          <a:chOff x="0" y="0"/>
          <a:chExt cx="0" cy="0"/>
        </a:xfrm>
      </p:grpSpPr>
      <p:sp>
        <p:nvSpPr>
          <p:cNvPr id="11" name="Title 3">
            <a:extLst>
              <a:ext uri="{FF2B5EF4-FFF2-40B4-BE49-F238E27FC236}">
                <a16:creationId xmlns:a16="http://schemas.microsoft.com/office/drawing/2014/main" id="{198D6D97-7894-78B7-1511-9FEC00731042}"/>
              </a:ext>
            </a:extLst>
          </p:cNvPr>
          <p:cNvSpPr>
            <a:spLocks noGrp="1"/>
          </p:cNvSpPr>
          <p:nvPr>
            <p:ph type="title"/>
          </p:nvPr>
        </p:nvSpPr>
        <p:spPr>
          <a:xfrm>
            <a:off x="419970" y="509078"/>
            <a:ext cx="11417697" cy="654856"/>
          </a:xfrm>
        </p:spPr>
        <p:txBody>
          <a:bodyPr>
            <a:normAutofit/>
          </a:bodyPr>
          <a:lstStyle/>
          <a:p>
            <a:r>
              <a:rPr lang="en-US"/>
              <a:t>Section 6. Crisis care support</a:t>
            </a:r>
            <a:endParaRPr lang="en-GB"/>
          </a:p>
        </p:txBody>
      </p:sp>
      <p:sp>
        <p:nvSpPr>
          <p:cNvPr id="2" name="Slide Number Placeholder 1">
            <a:extLst>
              <a:ext uri="{FF2B5EF4-FFF2-40B4-BE49-F238E27FC236}">
                <a16:creationId xmlns:a16="http://schemas.microsoft.com/office/drawing/2014/main" id="{2D275BCD-19F6-B123-EE68-71AB9319415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organisation_info">
            <a:extLst>
              <a:ext uri="{FF2B5EF4-FFF2-40B4-BE49-F238E27FC236}">
                <a16:creationId xmlns:a16="http://schemas.microsoft.com/office/drawing/2014/main" id="{F50A59A4-2685-2ECE-696D-7A814F5E3ABC}"/>
              </a:ext>
            </a:extLst>
          </p:cNvPr>
          <p:cNvSpPr txBox="1">
            <a:spLocks/>
          </p:cNvSpPr>
          <p:nvPr/>
        </p:nvSpPr>
        <p:spPr>
          <a:xfrm>
            <a:off x="515938" y="1314097"/>
            <a:ext cx="11358988" cy="80151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lnSpc>
                <a:spcPct val="150000"/>
              </a:lnSpc>
              <a:defRPr/>
            </a:pPr>
            <a:r>
              <a:rPr lang="en-GB" sz="1400" b="0" dirty="0">
                <a:solidFill>
                  <a:schemeClr val="tx1"/>
                </a:solidFill>
                <a:latin typeface="Arial"/>
              </a:rPr>
              <a:t>Please note, that no data is available for this section due to question amendments, which means historical comparability with previous survey years cannot be maintained.</a:t>
            </a: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6500876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B38AB9-4BB3-335B-30F6-A6F481A6985B}"/>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C99D3D1D-86C4-35CB-FAAC-9309FEDBA27A}"/>
              </a:ext>
            </a:extLst>
          </p:cNvPr>
          <p:cNvSpPr>
            <a:spLocks noGrp="1"/>
          </p:cNvSpPr>
          <p:nvPr>
            <p:ph type="title"/>
          </p:nvPr>
        </p:nvSpPr>
        <p:spPr>
          <a:xfrm>
            <a:off x="419970" y="509078"/>
            <a:ext cx="11417697" cy="654856"/>
          </a:xfrm>
        </p:spPr>
        <p:txBody>
          <a:bodyPr>
            <a:normAutofit/>
          </a:bodyPr>
          <a:lstStyle/>
          <a:p>
            <a:r>
              <a:rPr lang="en-US"/>
              <a:t>Section 7. Crisis care access</a:t>
            </a:r>
            <a:endParaRPr lang="en-GB"/>
          </a:p>
        </p:txBody>
      </p:sp>
      <p:sp>
        <p:nvSpPr>
          <p:cNvPr id="5" name="Q26_t">
            <a:extLst>
              <a:ext uri="{FF2B5EF4-FFF2-40B4-BE49-F238E27FC236}">
                <a16:creationId xmlns:a16="http://schemas.microsoft.com/office/drawing/2014/main" id="{BDD47477-4DE8-62B6-C0FB-65942D24BF38}"/>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were not sure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77;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82;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 </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6" name="Q26_c" descr="Trust mean score trend data for Q7, plotted against the national average. ">
            <a:extLst>
              <a:ext uri="{FF2B5EF4-FFF2-40B4-BE49-F238E27FC236}">
                <a16:creationId xmlns:a16="http://schemas.microsoft.com/office/drawing/2014/main" id="{758E1ED2-47D3-82EB-54FB-71C2BC5940F9}"/>
              </a:ext>
            </a:extLst>
          </p:cNvPr>
          <p:cNvGraphicFramePr/>
          <p:nvPr>
            <p:extLst>
              <p:ext uri="{D42A27DB-BD31-4B8C-83A1-F6EECF244321}">
                <p14:modId xmlns:p14="http://schemas.microsoft.com/office/powerpoint/2010/main" val="529250296"/>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Q26_sig" descr="Significant changes 2021 vs 2020&#10;Significant changes 2021 vs 2019" title="Significant changes">
            <a:extLst>
              <a:ext uri="{FF2B5EF4-FFF2-40B4-BE49-F238E27FC236}">
                <a16:creationId xmlns:a16="http://schemas.microsoft.com/office/drawing/2014/main" id="{3F1F4B7A-AD31-C8A2-B24B-30DD4275C8D7}"/>
              </a:ext>
            </a:extLst>
          </p:cNvPr>
          <p:cNvGraphicFramePr>
            <a:graphicFrameLocks noGrp="1"/>
          </p:cNvGraphicFramePr>
          <p:nvPr>
            <p:extLst>
              <p:ext uri="{D42A27DB-BD31-4B8C-83A1-F6EECF244321}">
                <p14:modId xmlns:p14="http://schemas.microsoft.com/office/powerpoint/2010/main" val="581353949"/>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sp>
        <p:nvSpPr>
          <p:cNvPr id="2" name="Slide Number Placeholder 1">
            <a:extLst>
              <a:ext uri="{FF2B5EF4-FFF2-40B4-BE49-F238E27FC236}">
                <a16:creationId xmlns:a16="http://schemas.microsoft.com/office/drawing/2014/main" id="{ED4517F4-AB29-8A16-CCF0-E05DD1C79974}"/>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2331520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BDED42-38E6-605B-2ABD-7DB8653B0528}"/>
            </a:ext>
          </a:extLst>
        </p:cNvPr>
        <p:cNvGrpSpPr/>
        <p:nvPr/>
      </p:nvGrpSpPr>
      <p:grpSpPr>
        <a:xfrm>
          <a:off x="0" y="0"/>
          <a:ext cx="0" cy="0"/>
          <a:chOff x="0" y="0"/>
          <a:chExt cx="0" cy="0"/>
        </a:xfrm>
      </p:grpSpPr>
      <p:sp>
        <p:nvSpPr>
          <p:cNvPr id="11" name="Title 3">
            <a:extLst>
              <a:ext uri="{FF2B5EF4-FFF2-40B4-BE49-F238E27FC236}">
                <a16:creationId xmlns:a16="http://schemas.microsoft.com/office/drawing/2014/main" id="{9ADE542F-ACB5-159A-EE44-C3495B706299}"/>
              </a:ext>
            </a:extLst>
          </p:cNvPr>
          <p:cNvSpPr>
            <a:spLocks noGrp="1"/>
          </p:cNvSpPr>
          <p:nvPr>
            <p:ph type="title"/>
          </p:nvPr>
        </p:nvSpPr>
        <p:spPr>
          <a:xfrm>
            <a:off x="419970" y="509078"/>
            <a:ext cx="11417697" cy="654856"/>
          </a:xfrm>
        </p:spPr>
        <p:txBody>
          <a:bodyPr>
            <a:normAutofit/>
          </a:bodyPr>
          <a:lstStyle/>
          <a:p>
            <a:r>
              <a:rPr lang="en-US" dirty="0"/>
              <a:t>Section 8. Support with other areas of life</a:t>
            </a:r>
            <a:endParaRPr lang="en-GB" dirty="0"/>
          </a:p>
        </p:txBody>
      </p:sp>
      <p:sp>
        <p:nvSpPr>
          <p:cNvPr id="12" name="Q33_t">
            <a:extLst>
              <a:ext uri="{FF2B5EF4-FFF2-40B4-BE49-F238E27FC236}">
                <a16:creationId xmlns:a16="http://schemas.microsoft.com/office/drawing/2014/main" id="{58FF3375-97F5-5F5C-7856-8DBEE7A35D43}"/>
              </a:ext>
            </a:extLst>
          </p:cNvPr>
          <p:cNvSpPr/>
          <p:nvPr/>
        </p:nvSpPr>
        <p:spPr>
          <a:xfrm>
            <a:off x="1032275" y="5857289"/>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this was not applicable to them have been excluded. Number of respondents: 2023</a:t>
            </a:r>
            <a:r>
              <a:rPr lang="en-GB" sz="900">
                <a:solidFill>
                  <a:srgbClr val="595959"/>
                </a:solidFill>
                <a:latin typeface="Arial" panose="020B0604020202020204" pitchFamily="34" charset="0"/>
                <a:cs typeface="Arial" panose="020B0604020202020204" pitchFamily="34" charset="0"/>
              </a:rPr>
              <a:t>: 71;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72;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 </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15" name="Q33_c" descr="Trust mean score trend data for Q7, plotted against the national average. ">
            <a:extLst>
              <a:ext uri="{FF2B5EF4-FFF2-40B4-BE49-F238E27FC236}">
                <a16:creationId xmlns:a16="http://schemas.microsoft.com/office/drawing/2014/main" id="{28AF2D3C-FE44-28E2-3374-2244003E35E4}"/>
              </a:ext>
            </a:extLst>
          </p:cNvPr>
          <p:cNvGraphicFramePr/>
          <p:nvPr>
            <p:extLst>
              <p:ext uri="{D42A27DB-BD31-4B8C-83A1-F6EECF244321}">
                <p14:modId xmlns:p14="http://schemas.microsoft.com/office/powerpoint/2010/main" val="1004740104"/>
              </p:ext>
            </p:extLst>
          </p:nvPr>
        </p:nvGraphicFramePr>
        <p:xfrm>
          <a:off x="413024" y="1120276"/>
          <a:ext cx="5468620" cy="3967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7" name="Q33_sig" descr="Significant changes 2021 vs 2020&#10;Significant changes 2021 vs 2019" title="Significant changes">
            <a:extLst>
              <a:ext uri="{FF2B5EF4-FFF2-40B4-BE49-F238E27FC236}">
                <a16:creationId xmlns:a16="http://schemas.microsoft.com/office/drawing/2014/main" id="{4A98520B-E4D5-7850-7938-1D7555AFCE53}"/>
              </a:ext>
            </a:extLst>
          </p:cNvPr>
          <p:cNvGraphicFramePr>
            <a:graphicFrameLocks noGrp="1"/>
          </p:cNvGraphicFramePr>
          <p:nvPr>
            <p:extLst>
              <p:ext uri="{D42A27DB-BD31-4B8C-83A1-F6EECF244321}">
                <p14:modId xmlns:p14="http://schemas.microsoft.com/office/powerpoint/2010/main" val="2016737669"/>
              </p:ext>
            </p:extLst>
          </p:nvPr>
        </p:nvGraphicFramePr>
        <p:xfrm>
          <a:off x="1252680"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sp>
        <p:nvSpPr>
          <p:cNvPr id="2" name="Slide Number Placeholder 1">
            <a:extLst>
              <a:ext uri="{FF2B5EF4-FFF2-40B4-BE49-F238E27FC236}">
                <a16:creationId xmlns:a16="http://schemas.microsoft.com/office/drawing/2014/main" id="{444A9982-7ADB-8939-7948-FAD99158736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14037855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6E48FD-06FE-6AA4-9547-CE389133D754}"/>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FBBDCC7D-CA21-6A30-CE30-16B9864A9786}"/>
              </a:ext>
            </a:extLst>
          </p:cNvPr>
          <p:cNvSpPr>
            <a:spLocks noGrp="1"/>
          </p:cNvSpPr>
          <p:nvPr>
            <p:ph type="title"/>
          </p:nvPr>
        </p:nvSpPr>
        <p:spPr>
          <a:xfrm>
            <a:off x="419970" y="509078"/>
            <a:ext cx="11417697" cy="654856"/>
          </a:xfrm>
        </p:spPr>
        <p:txBody>
          <a:bodyPr>
            <a:normAutofit/>
          </a:bodyPr>
          <a:lstStyle/>
          <a:p>
            <a:r>
              <a:rPr lang="en-US"/>
              <a:t>Section 9. Support in accessing care</a:t>
            </a:r>
            <a:endParaRPr lang="en-GB"/>
          </a:p>
        </p:txBody>
      </p:sp>
      <p:sp>
        <p:nvSpPr>
          <p:cNvPr id="4" name="Q34_t">
            <a:extLst>
              <a:ext uri="{FF2B5EF4-FFF2-40B4-BE49-F238E27FC236}">
                <a16:creationId xmlns:a16="http://schemas.microsoft.com/office/drawing/2014/main" id="{3AD4512D-9504-21E9-2C0A-41323357D54D}"/>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69;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81;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 </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34_c" descr="Trust mean score trend data for Q7, plotted against the national average. ">
            <a:extLst>
              <a:ext uri="{FF2B5EF4-FFF2-40B4-BE49-F238E27FC236}">
                <a16:creationId xmlns:a16="http://schemas.microsoft.com/office/drawing/2014/main" id="{A310C209-9A12-AC3A-7615-78890BBD60A8}"/>
              </a:ext>
            </a:extLst>
          </p:cNvPr>
          <p:cNvGraphicFramePr/>
          <p:nvPr>
            <p:extLst>
              <p:ext uri="{D42A27DB-BD31-4B8C-83A1-F6EECF244321}">
                <p14:modId xmlns:p14="http://schemas.microsoft.com/office/powerpoint/2010/main" val="3623550152"/>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Q34_sig" descr="Significant changes 2021 vs 2020&#10;Significant changes 2021 vs 2019" title="Significant changes">
            <a:extLst>
              <a:ext uri="{FF2B5EF4-FFF2-40B4-BE49-F238E27FC236}">
                <a16:creationId xmlns:a16="http://schemas.microsoft.com/office/drawing/2014/main" id="{BB381616-A5D9-71F2-B6CA-586D02F6F0A6}"/>
              </a:ext>
            </a:extLst>
          </p:cNvPr>
          <p:cNvGraphicFramePr>
            <a:graphicFrameLocks noGrp="1"/>
          </p:cNvGraphicFramePr>
          <p:nvPr>
            <p:extLst>
              <p:ext uri="{D42A27DB-BD31-4B8C-83A1-F6EECF244321}">
                <p14:modId xmlns:p14="http://schemas.microsoft.com/office/powerpoint/2010/main" val="3324791275"/>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sp>
        <p:nvSpPr>
          <p:cNvPr id="2" name="Slide Number Placeholder 1">
            <a:extLst>
              <a:ext uri="{FF2B5EF4-FFF2-40B4-BE49-F238E27FC236}">
                <a16:creationId xmlns:a16="http://schemas.microsoft.com/office/drawing/2014/main" id="{867D67CE-A346-A861-F85C-21E44FA762E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32916600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CB2376-568D-5C09-8F3E-2CA039D888A3}"/>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EEFDAB84-365D-4DD6-F3D9-58EE0CAAAE96}"/>
              </a:ext>
            </a:extLst>
          </p:cNvPr>
          <p:cNvSpPr>
            <a:spLocks noGrp="1"/>
          </p:cNvSpPr>
          <p:nvPr>
            <p:ph type="title"/>
          </p:nvPr>
        </p:nvSpPr>
        <p:spPr>
          <a:xfrm>
            <a:off x="419970" y="509078"/>
            <a:ext cx="11417697" cy="654856"/>
          </a:xfrm>
        </p:spPr>
        <p:txBody>
          <a:bodyPr>
            <a:normAutofit/>
          </a:bodyPr>
          <a:lstStyle/>
          <a:p>
            <a:r>
              <a:rPr lang="en-US"/>
              <a:t>Section 10. Respect, dignity and compassion</a:t>
            </a:r>
            <a:endParaRPr lang="en-GB"/>
          </a:p>
        </p:txBody>
      </p:sp>
      <p:sp>
        <p:nvSpPr>
          <p:cNvPr id="4" name="Q39_t">
            <a:extLst>
              <a:ext uri="{FF2B5EF4-FFF2-40B4-BE49-F238E27FC236}">
                <a16:creationId xmlns:a16="http://schemas.microsoft.com/office/drawing/2014/main" id="{1F412B12-E1CB-4458-3CC6-D244A73CF6AD}"/>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85;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95;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5" name="Q14_t">
            <a:extLst>
              <a:ext uri="{FF2B5EF4-FFF2-40B4-BE49-F238E27FC236}">
                <a16:creationId xmlns:a16="http://schemas.microsoft.com/office/drawing/2014/main" id="{BBDFC90D-52FA-BFDE-232C-A64388ACEBB9}"/>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85;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90;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 </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6" name="Q14_c" descr="Trust mean score trend data for Q7, plotted against the national average. ">
            <a:extLst>
              <a:ext uri="{FF2B5EF4-FFF2-40B4-BE49-F238E27FC236}">
                <a16:creationId xmlns:a16="http://schemas.microsoft.com/office/drawing/2014/main" id="{BF8AC2AB-971C-E9B7-609B-7BB5B2D5520A}"/>
              </a:ext>
            </a:extLst>
          </p:cNvPr>
          <p:cNvGraphicFramePr/>
          <p:nvPr>
            <p:extLst>
              <p:ext uri="{D42A27DB-BD31-4B8C-83A1-F6EECF244321}">
                <p14:modId xmlns:p14="http://schemas.microsoft.com/office/powerpoint/2010/main" val="4260598345"/>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Q39_c" descr="Trust mean score trend data for Q7, plotted against the national average. ">
            <a:extLst>
              <a:ext uri="{FF2B5EF4-FFF2-40B4-BE49-F238E27FC236}">
                <a16:creationId xmlns:a16="http://schemas.microsoft.com/office/drawing/2014/main" id="{4432EC72-AC86-2658-DD4F-92C492268268}"/>
              </a:ext>
            </a:extLst>
          </p:cNvPr>
          <p:cNvGraphicFramePr/>
          <p:nvPr>
            <p:extLst>
              <p:ext uri="{D42A27DB-BD31-4B8C-83A1-F6EECF244321}">
                <p14:modId xmlns:p14="http://schemas.microsoft.com/office/powerpoint/2010/main" val="2946045922"/>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Q14_sig" descr="Significant changes 2021 vs 2020&#10;Significant changes 2021 vs 2019" title="Significant changes">
            <a:extLst>
              <a:ext uri="{FF2B5EF4-FFF2-40B4-BE49-F238E27FC236}">
                <a16:creationId xmlns:a16="http://schemas.microsoft.com/office/drawing/2014/main" id="{ADFD13F8-9BD9-3A2E-D7D8-CFE3BC239128}"/>
              </a:ext>
            </a:extLst>
          </p:cNvPr>
          <p:cNvGraphicFramePr>
            <a:graphicFrameLocks noGrp="1"/>
          </p:cNvGraphicFramePr>
          <p:nvPr>
            <p:extLst>
              <p:ext uri="{D42A27DB-BD31-4B8C-83A1-F6EECF244321}">
                <p14:modId xmlns:p14="http://schemas.microsoft.com/office/powerpoint/2010/main" val="574328966"/>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graphicFrame>
        <p:nvGraphicFramePr>
          <p:cNvPr id="9" name="Q39_sig" descr="Significant changes 2021 vs 2020&#10;Significant changes 2021 vs 2019" title="Significant changes">
            <a:extLst>
              <a:ext uri="{FF2B5EF4-FFF2-40B4-BE49-F238E27FC236}">
                <a16:creationId xmlns:a16="http://schemas.microsoft.com/office/drawing/2014/main" id="{E45F7BB5-0608-F0EF-5A70-679384B0823B}"/>
              </a:ext>
            </a:extLst>
          </p:cNvPr>
          <p:cNvGraphicFramePr>
            <a:graphicFrameLocks noGrp="1"/>
          </p:cNvGraphicFramePr>
          <p:nvPr>
            <p:extLst>
              <p:ext uri="{D42A27DB-BD31-4B8C-83A1-F6EECF244321}">
                <p14:modId xmlns:p14="http://schemas.microsoft.com/office/powerpoint/2010/main" val="3066644808"/>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sp>
        <p:nvSpPr>
          <p:cNvPr id="2" name="Slide Number Placeholder 1">
            <a:extLst>
              <a:ext uri="{FF2B5EF4-FFF2-40B4-BE49-F238E27FC236}">
                <a16:creationId xmlns:a16="http://schemas.microsoft.com/office/drawing/2014/main" id="{36E80AA1-BF4B-3AF2-C060-5EDF2249C7B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22787733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82A380-B9A2-1586-31C9-4F061AA678EE}"/>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90FA5DAF-0DC5-D9E3-135E-4227650C10F5}"/>
              </a:ext>
            </a:extLst>
          </p:cNvPr>
          <p:cNvSpPr txBox="1">
            <a:spLocks/>
          </p:cNvSpPr>
          <p:nvPr/>
        </p:nvSpPr>
        <p:spPr>
          <a:xfrm>
            <a:off x="419970" y="509078"/>
            <a:ext cx="11417697" cy="6548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US"/>
              <a:t>Section 11. Overall experience</a:t>
            </a:r>
          </a:p>
        </p:txBody>
      </p:sp>
      <p:sp>
        <p:nvSpPr>
          <p:cNvPr id="4" name="Q38_t">
            <a:extLst>
              <a:ext uri="{FF2B5EF4-FFF2-40B4-BE49-F238E27FC236}">
                <a16:creationId xmlns:a16="http://schemas.microsoft.com/office/drawing/2014/main" id="{D78288EE-19D9-BD26-F8EB-7514B2043B52}"/>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80;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92;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  </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38_c" descr="Trust mean score trend data for Q7, plotted against the national average. ">
            <a:extLst>
              <a:ext uri="{FF2B5EF4-FFF2-40B4-BE49-F238E27FC236}">
                <a16:creationId xmlns:a16="http://schemas.microsoft.com/office/drawing/2014/main" id="{A0034EB2-5B70-58C2-528F-9FA67601138F}"/>
              </a:ext>
            </a:extLst>
          </p:cNvPr>
          <p:cNvGraphicFramePr/>
          <p:nvPr>
            <p:extLst>
              <p:ext uri="{D42A27DB-BD31-4B8C-83A1-F6EECF244321}">
                <p14:modId xmlns:p14="http://schemas.microsoft.com/office/powerpoint/2010/main" val="4206948103"/>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Q38_sig" descr="Significant changes 2021 vs 2020&#10;Significant changes 2021 vs 2019" title="Significant changes">
            <a:extLst>
              <a:ext uri="{FF2B5EF4-FFF2-40B4-BE49-F238E27FC236}">
                <a16:creationId xmlns:a16="http://schemas.microsoft.com/office/drawing/2014/main" id="{686EFAD7-071D-5989-CC20-6FC85E67F31E}"/>
              </a:ext>
            </a:extLst>
          </p:cNvPr>
          <p:cNvGraphicFramePr>
            <a:graphicFrameLocks noGrp="1"/>
          </p:cNvGraphicFramePr>
          <p:nvPr>
            <p:extLst>
              <p:ext uri="{D42A27DB-BD31-4B8C-83A1-F6EECF244321}">
                <p14:modId xmlns:p14="http://schemas.microsoft.com/office/powerpoint/2010/main" val="934947804"/>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sp>
        <p:nvSpPr>
          <p:cNvPr id="2" name="Slide Number Placeholder 1">
            <a:extLst>
              <a:ext uri="{FF2B5EF4-FFF2-40B4-BE49-F238E27FC236}">
                <a16:creationId xmlns:a16="http://schemas.microsoft.com/office/drawing/2014/main" id="{B7A21FDC-086C-0128-BBED-D4A6A8E5B53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7657202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E78F58-CBA5-0866-917E-0D9826E26E5C}"/>
            </a:ext>
          </a:extLst>
        </p:cNvPr>
        <p:cNvGrpSpPr/>
        <p:nvPr/>
      </p:nvGrpSpPr>
      <p:grpSpPr>
        <a:xfrm>
          <a:off x="0" y="0"/>
          <a:ext cx="0" cy="0"/>
          <a:chOff x="0" y="0"/>
          <a:chExt cx="0" cy="0"/>
        </a:xfrm>
      </p:grpSpPr>
      <p:sp>
        <p:nvSpPr>
          <p:cNvPr id="2" name="Title 3">
            <a:extLst>
              <a:ext uri="{FF2B5EF4-FFF2-40B4-BE49-F238E27FC236}">
                <a16:creationId xmlns:a16="http://schemas.microsoft.com/office/drawing/2014/main" id="{066C5AE7-06B6-0650-457B-481B56B62E3B}"/>
              </a:ext>
            </a:extLst>
          </p:cNvPr>
          <p:cNvSpPr>
            <a:spLocks noGrp="1"/>
          </p:cNvSpPr>
          <p:nvPr>
            <p:ph type="title"/>
          </p:nvPr>
        </p:nvSpPr>
        <p:spPr>
          <a:xfrm>
            <a:off x="419970" y="509078"/>
            <a:ext cx="11417697" cy="654856"/>
          </a:xfrm>
        </p:spPr>
        <p:txBody>
          <a:bodyPr>
            <a:normAutofit/>
          </a:bodyPr>
          <a:lstStyle/>
          <a:p>
            <a:r>
              <a:rPr lang="en-US"/>
              <a:t>Section 12. Feedback</a:t>
            </a:r>
            <a:endParaRPr lang="en-GB"/>
          </a:p>
        </p:txBody>
      </p:sp>
      <p:sp>
        <p:nvSpPr>
          <p:cNvPr id="3" name="Q40_t">
            <a:extLst>
              <a:ext uri="{FF2B5EF4-FFF2-40B4-BE49-F238E27FC236}">
                <a16:creationId xmlns:a16="http://schemas.microsoft.com/office/drawing/2014/main" id="{A8A8889C-EA8F-0692-79F7-E78293E5A8FF}"/>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answered that they were not sure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69;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76;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 </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4" name="Q40_c" descr="Trust mean score trend data for Q7, plotted against the national average. ">
            <a:extLst>
              <a:ext uri="{FF2B5EF4-FFF2-40B4-BE49-F238E27FC236}">
                <a16:creationId xmlns:a16="http://schemas.microsoft.com/office/drawing/2014/main" id="{9897E130-0842-0F9D-07CF-2234ED73A70B}"/>
              </a:ext>
            </a:extLst>
          </p:cNvPr>
          <p:cNvGraphicFramePr/>
          <p:nvPr>
            <p:extLst>
              <p:ext uri="{D42A27DB-BD31-4B8C-83A1-F6EECF244321}">
                <p14:modId xmlns:p14="http://schemas.microsoft.com/office/powerpoint/2010/main" val="977485550"/>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Q40_sig" descr="Significant changes 2021 vs 2020&#10;Significant changes 2021 vs 2019" title="Significant changes">
            <a:extLst>
              <a:ext uri="{FF2B5EF4-FFF2-40B4-BE49-F238E27FC236}">
                <a16:creationId xmlns:a16="http://schemas.microsoft.com/office/drawing/2014/main" id="{839DC2E9-FCD4-B404-6A20-488B792610CF}"/>
              </a:ext>
            </a:extLst>
          </p:cNvPr>
          <p:cNvGraphicFramePr>
            <a:graphicFrameLocks noGrp="1"/>
          </p:cNvGraphicFramePr>
          <p:nvPr>
            <p:extLst>
              <p:ext uri="{D42A27DB-BD31-4B8C-83A1-F6EECF244321}">
                <p14:modId xmlns:p14="http://schemas.microsoft.com/office/powerpoint/2010/main" val="2066392889"/>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sp>
        <p:nvSpPr>
          <p:cNvPr id="5" name="Slide Number Placeholder 1">
            <a:extLst>
              <a:ext uri="{FF2B5EF4-FFF2-40B4-BE49-F238E27FC236}">
                <a16:creationId xmlns:a16="http://schemas.microsoft.com/office/drawing/2014/main" id="{2BE15373-8046-298D-4E5D-4604867FE9B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7372270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D6C1AA-0947-A3E2-F8F1-A6F7D4EA4B8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A83E423-EBBD-3BF2-B22E-98C57D825883}"/>
              </a:ext>
            </a:extLst>
          </p:cNvPr>
          <p:cNvSpPr>
            <a:spLocks noGrp="1"/>
          </p:cNvSpPr>
          <p:nvPr>
            <p:ph type="title"/>
          </p:nvPr>
        </p:nvSpPr>
        <p:spPr/>
        <p:txBody>
          <a:bodyPr>
            <a:normAutofit/>
          </a:bodyPr>
          <a:lstStyle/>
          <a:p>
            <a:r>
              <a:rPr lang="en-GB"/>
              <a:t>Using the survey results (continued)</a:t>
            </a:r>
          </a:p>
        </p:txBody>
      </p:sp>
      <p:sp>
        <p:nvSpPr>
          <p:cNvPr id="14" name="TextBox 13">
            <a:extLst>
              <a:ext uri="{FF2B5EF4-FFF2-40B4-BE49-F238E27FC236}">
                <a16:creationId xmlns:a16="http://schemas.microsoft.com/office/drawing/2014/main" id="{0A6AE630-42CA-987B-B45F-8AFD12C941B9}"/>
              </a:ext>
            </a:extLst>
          </p:cNvPr>
          <p:cNvSpPr txBox="1"/>
          <p:nvPr/>
        </p:nvSpPr>
        <p:spPr>
          <a:xfrm>
            <a:off x="381274" y="1274495"/>
            <a:ext cx="11268000" cy="5042339"/>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How to interpret the graphs in this report</a:t>
            </a:r>
            <a:endParaRPr lang="en-GB" sz="16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This report contains several types of graphs in this report that show how the score for your trust compares to the scores achieved by all trusts that took part in the survey. </a:t>
            </a:r>
          </a:p>
          <a:p>
            <a:pPr>
              <a:spcBef>
                <a:spcPts val="600"/>
              </a:spcBef>
              <a:spcAft>
                <a:spcPts val="600"/>
              </a:spcAft>
            </a:pPr>
            <a:r>
              <a:rPr lang="en-GB" sz="1200" dirty="0">
                <a:latin typeface="Arial" panose="020B0604020202020204" pitchFamily="34" charset="0"/>
                <a:cs typeface="Arial" panose="020B0604020202020204" pitchFamily="34" charset="0"/>
              </a:rPr>
              <a:t>The two chart types used in the sections ‘Benchmarking Adult Mental Health Services and Older People’s Mental Health Services’ use the ‘expected range’ technique to show how your trust compares to other trusts. </a:t>
            </a:r>
          </a:p>
          <a:p>
            <a:pPr>
              <a:spcBef>
                <a:spcPts val="600"/>
              </a:spcBef>
              <a:spcAft>
                <a:spcPts val="600"/>
              </a:spcAft>
            </a:pPr>
            <a:r>
              <a:rPr lang="en-GB" sz="1200" dirty="0">
                <a:latin typeface="Arial" panose="020B0604020202020204" pitchFamily="34" charset="0"/>
                <a:cs typeface="Arial" panose="020B0604020202020204" pitchFamily="34" charset="0"/>
              </a:rPr>
              <a:t>Where a question has less than 30 trusts with data, the ‘expected range’ technique has not been applied. Instead, your trust’s individual question score has been provided.  </a:t>
            </a:r>
          </a:p>
          <a:p>
            <a:pPr>
              <a:spcBef>
                <a:spcPts val="600"/>
              </a:spcBef>
              <a:spcAft>
                <a:spcPts val="600"/>
              </a:spcAft>
            </a:pPr>
            <a:r>
              <a:rPr lang="en-GB" sz="1200" dirty="0">
                <a:latin typeface="Arial" panose="020B0604020202020204" pitchFamily="34" charset="0"/>
                <a:cs typeface="Arial" panose="020B0604020202020204" pitchFamily="34" charset="0"/>
              </a:rPr>
              <a:t>For information on how to interpret these graphs, please refer to the </a:t>
            </a:r>
            <a:r>
              <a:rPr lang="en-GB" sz="1200" dirty="0">
                <a:latin typeface="Arial" panose="020B0604020202020204" pitchFamily="34" charset="0"/>
                <a:cs typeface="Arial" panose="020B0604020202020204" pitchFamily="34" charset="0"/>
                <a:hlinkClick r:id="rId3" action="ppaction://hlinksldjump"/>
              </a:rPr>
              <a:t>‘</a:t>
            </a:r>
            <a:r>
              <a:rPr lang="en-GB" sz="1200" dirty="0">
                <a:latin typeface="Arial" panose="020B0604020202020204" pitchFamily="34" charset="0"/>
                <a:cs typeface="Arial" panose="020B0604020202020204" pitchFamily="34" charset="0"/>
                <a:hlinkClick r:id="rId4" action="ppaction://hlinksldjump"/>
              </a:rPr>
              <a:t>How to interpret benchmarking in this report</a:t>
            </a:r>
            <a:r>
              <a:rPr lang="en-GB" sz="1200" dirty="0">
                <a:latin typeface="Arial" panose="020B0604020202020204" pitchFamily="34" charset="0"/>
                <a:cs typeface="Arial" panose="020B0604020202020204" pitchFamily="34" charset="0"/>
              </a:rPr>
              <a:t>’ slides.</a:t>
            </a:r>
            <a:endParaRPr lang="en-GB" sz="1200" b="1" dirty="0">
              <a:latin typeface="Arial" panose="020B0604020202020204" pitchFamily="34" charset="0"/>
              <a:cs typeface="Arial" panose="020B0604020202020204" pitchFamily="34" charset="0"/>
            </a:endParaRPr>
          </a:p>
          <a:p>
            <a:pPr>
              <a:spcBef>
                <a:spcPts val="600"/>
              </a:spcBef>
              <a:spcAft>
                <a:spcPts val="600"/>
              </a:spcAft>
            </a:pPr>
            <a:endParaRPr lang="en-GB" sz="1200"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Other data sources</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More information is available about the following topics at their respective websites, listed below:</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5"/>
              </a:rPr>
              <a:t>Full national results; technical document</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6"/>
              </a:rPr>
              <a:t>National and trust-level data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for all trusts who took part in the 2025 Community mental health survey.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Full details of the methodology for the survey, instructions for trusts and contractors to carry out the survey, and the survey development report can also be found on the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6"/>
              </a:rPr>
              <a:t>NHS Surveys website</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on the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7"/>
              </a:rPr>
              <a:t>NHS Patient Survey Programme</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including results from other surveys.</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about how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8"/>
              </a:rPr>
              <a:t>CQC monitors providers</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166" name="Slide Number Placeholder 1">
            <a:extLst>
              <a:ext uri="{FF2B5EF4-FFF2-40B4-BE49-F238E27FC236}">
                <a16:creationId xmlns:a16="http://schemas.microsoft.com/office/drawing/2014/main" id="{D534BD01-079B-1937-8EB4-72EBF2A92DA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522719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9A4DC864-3B0E-4140-8120-6EE1B5F9346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80</a:t>
            </a:fld>
            <a:r>
              <a:rPr lang="en-GB" sz="900" b="1">
                <a:solidFill>
                  <a:schemeClr val="bg1"/>
                </a:solidFill>
                <a:latin typeface="Arial" panose="020B0604020202020204" pitchFamily="34" charset="0"/>
                <a:cs typeface="Arial" panose="020B0604020202020204" pitchFamily="34" charset="0"/>
              </a:rPr>
              <a:t>  </a:t>
            </a:r>
          </a:p>
        </p:txBody>
      </p:sp>
      <p:sp>
        <p:nvSpPr>
          <p:cNvPr id="2" name="Title 4">
            <a:extLst>
              <a:ext uri="{FF2B5EF4-FFF2-40B4-BE49-F238E27FC236}">
                <a16:creationId xmlns:a16="http://schemas.microsoft.com/office/drawing/2014/main" id="{77D397E5-9544-E8AE-369F-6A59EFEEAD31}"/>
              </a:ext>
            </a:extLst>
          </p:cNvPr>
          <p:cNvSpPr txBox="1">
            <a:spLocks/>
          </p:cNvSpPr>
          <p:nvPr/>
        </p:nvSpPr>
        <p:spPr>
          <a:xfrm>
            <a:off x="639762" y="2246313"/>
            <a:ext cx="10018077" cy="166199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defRPr/>
            </a:pPr>
            <a:r>
              <a:rPr lang="en-GB" sz="4000"/>
              <a:t>Comparison to other trusts:</a:t>
            </a:r>
          </a:p>
          <a:p>
            <a:pPr>
              <a:defRPr/>
            </a:pPr>
            <a:r>
              <a:rPr lang="en-US" sz="4000" b="1">
                <a:latin typeface="Arial" panose="020B0604020202020204" pitchFamily="34" charset="0"/>
                <a:cs typeface="Arial" panose="020B0604020202020204" pitchFamily="34" charset="0"/>
              </a:rPr>
              <a:t>Adult Mental Health Services</a:t>
            </a:r>
            <a:r>
              <a:rPr lang="en-GB" sz="4000" b="1">
                <a:latin typeface="Arial" panose="020B0604020202020204" pitchFamily="34" charset="0"/>
                <a:cs typeface="Arial" panose="020B0604020202020204" pitchFamily="34" charset="0"/>
              </a:rPr>
              <a:t> and </a:t>
            </a:r>
            <a:r>
              <a:rPr lang="en-US" sz="4000" b="1">
                <a:latin typeface="Arial" panose="020B0604020202020204" pitchFamily="34" charset="0"/>
                <a:cs typeface="Arial" panose="020B0604020202020204" pitchFamily="34" charset="0"/>
              </a:rPr>
              <a:t>Older People’s Mental Health Services</a:t>
            </a:r>
            <a:endParaRPr lang="en-GB" sz="40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7300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34FB9209-6A53-2FB4-922F-44FD5BE061ED}"/>
              </a:ext>
            </a:extLst>
          </p:cNvPr>
          <p:cNvSpPr>
            <a:spLocks noGrp="1"/>
          </p:cNvSpPr>
          <p:nvPr>
            <p:ph type="title"/>
          </p:nvPr>
        </p:nvSpPr>
        <p:spPr>
          <a:xfrm>
            <a:off x="628769" y="2192981"/>
            <a:ext cx="9138686" cy="1231106"/>
          </a:xfrm>
        </p:spPr>
        <p:txBody>
          <a:bodyPr/>
          <a:lstStyle/>
          <a:p>
            <a:pPr>
              <a:lnSpc>
                <a:spcPct val="100000"/>
              </a:lnSpc>
            </a:pPr>
            <a:r>
              <a:rPr lang="en-GB" b="1">
                <a:cs typeface="Arial" panose="020B0604020202020204" pitchFamily="34" charset="0"/>
              </a:rPr>
              <a:t>Assessment Service Group:</a:t>
            </a:r>
            <a:br>
              <a:rPr lang="en-GB" b="1">
                <a:cs typeface="Arial" panose="020B0604020202020204" pitchFamily="34" charset="0"/>
              </a:rPr>
            </a:br>
            <a:r>
              <a:rPr lang="en-US" b="1">
                <a:latin typeface="Arial" panose="020B0604020202020204" pitchFamily="34" charset="0"/>
                <a:cs typeface="Arial" panose="020B0604020202020204" pitchFamily="34" charset="0"/>
              </a:rPr>
              <a:t>Adult Mental Health Services</a:t>
            </a:r>
            <a:endParaRPr lang="en-GB">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36C3F433-DCB0-AD8E-5300-C87E762E1C2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81</a:t>
            </a:fld>
            <a:r>
              <a:rPr lang="en-GB" sz="900" b="1">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80617517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much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much </a:t>
            </a:r>
            <a:r>
              <a:rPr lang="en-GB" sz="1400">
                <a:latin typeface="Arial" panose="020B0604020202020204" pitchFamily="34" charset="0"/>
                <a:cs typeface="Arial" panose="020B0604020202020204" pitchFamily="34" charset="0"/>
              </a:rPr>
              <a:t>better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947504353"/>
              </p:ext>
            </p:extLst>
          </p:nvPr>
        </p:nvGraphicFramePr>
        <p:xfrm>
          <a:off x="339803" y="1912211"/>
          <a:ext cx="11507466" cy="972000"/>
        </p:xfrm>
        <a:graphic>
          <a:graphicData uri="http://schemas.openxmlformats.org/drawingml/2006/table">
            <a:tbl>
              <a:tblPr firstRow="1" bandRow="1">
                <a:tableStyleId>{5C22544A-7EE6-4342-B048-85BDC9FD1C3A}</a:tableStyleId>
              </a:tblPr>
              <a:tblGrid>
                <a:gridCol w="11507466">
                  <a:extLst>
                    <a:ext uri="{9D8B030D-6E8A-4147-A177-3AD203B41FA5}">
                      <a16:colId xmlns:a16="http://schemas.microsoft.com/office/drawing/2014/main" val="3630907499"/>
                    </a:ext>
                  </a:extLst>
                </a:gridCol>
              </a:tblGrid>
              <a:tr h="406243">
                <a:tc>
                  <a:txBody>
                    <a:bodyPr/>
                    <a:lstStyle/>
                    <a:p>
                      <a:pPr algn="ctr"/>
                      <a:r>
                        <a:rPr lang="en-GB" sz="140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15">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419999"/>
                    </a:solidFill>
                  </a:tcPr>
                </a:tc>
                <a:extLst>
                  <a:ext uri="{0D108BD9-81ED-4DB2-BD59-A6C34878D82A}">
                    <a16:rowId xmlns:a16="http://schemas.microsoft.com/office/drawing/2014/main" val="1976178812"/>
                  </a:ext>
                </a:extLst>
              </a:tr>
              <a:tr h="31414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23535036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better than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947018216"/>
              </p:ext>
            </p:extLst>
          </p:nvPr>
        </p:nvGraphicFramePr>
        <p:xfrm>
          <a:off x="342267" y="1892564"/>
          <a:ext cx="11507466" cy="973299"/>
        </p:xfrm>
        <a:graphic>
          <a:graphicData uri="http://schemas.openxmlformats.org/drawingml/2006/table">
            <a:tbl>
              <a:tblPr firstRow="1" bandRow="1">
                <a:tableStyleId>{5C22544A-7EE6-4342-B048-85BDC9FD1C3A}</a:tableStyleId>
              </a:tblPr>
              <a:tblGrid>
                <a:gridCol w="11507466">
                  <a:extLst>
                    <a:ext uri="{9D8B030D-6E8A-4147-A177-3AD203B41FA5}">
                      <a16:colId xmlns:a16="http://schemas.microsoft.com/office/drawing/2014/main" val="2759254270"/>
                    </a:ext>
                  </a:extLst>
                </a:gridCol>
              </a:tblGrid>
              <a:tr h="413140">
                <a:tc>
                  <a:txBody>
                    <a:bodyPr/>
                    <a:lstStyle/>
                    <a:p>
                      <a:pPr algn="ctr"/>
                      <a:r>
                        <a:rPr lang="en-GB" sz="1400">
                          <a:solidFill>
                            <a:schemeClr val="tx1"/>
                          </a:solidFill>
                          <a:latin typeface="Arial" panose="020B0604020202020204" pitchFamily="34" charset="0"/>
                          <a:cs typeface="Arial" panose="020B0604020202020204" pitchFamily="34" charset="0"/>
                        </a:rPr>
                        <a:t>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4842">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5FBD83"/>
                    </a:solidFill>
                  </a:tcPr>
                </a:tc>
                <a:extLst>
                  <a:ext uri="{0D108BD9-81ED-4DB2-BD59-A6C34878D82A}">
                    <a16:rowId xmlns:a16="http://schemas.microsoft.com/office/drawing/2014/main" val="1976178812"/>
                  </a:ext>
                </a:extLst>
              </a:tr>
              <a:tr h="305317">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0286160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somewhat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somewhat </a:t>
            </a:r>
            <a:r>
              <a:rPr lang="en-GB" sz="1400">
                <a:latin typeface="Arial" panose="020B0604020202020204" pitchFamily="34" charset="0"/>
                <a:cs typeface="Arial" panose="020B0604020202020204" pitchFamily="34" charset="0"/>
              </a:rPr>
              <a:t>better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3313093126"/>
              </p:ext>
            </p:extLst>
          </p:nvPr>
        </p:nvGraphicFramePr>
        <p:xfrm>
          <a:off x="338400" y="1916955"/>
          <a:ext cx="11509200" cy="970735"/>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1831112609"/>
                    </a:ext>
                  </a:extLst>
                </a:gridCol>
              </a:tblGrid>
              <a:tr h="3833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03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00" b="1">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A9D18E"/>
                    </a:solidFill>
                  </a:tcPr>
                </a:tc>
                <a:extLst>
                  <a:ext uri="{0D108BD9-81ED-4DB2-BD59-A6C34878D82A}">
                    <a16:rowId xmlns:a16="http://schemas.microsoft.com/office/drawing/2014/main" val="1976178812"/>
                  </a:ext>
                </a:extLst>
              </a:tr>
              <a:tr h="33433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2529819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somewhat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somewhat worse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1301315317"/>
              </p:ext>
            </p:extLst>
          </p:nvPr>
        </p:nvGraphicFramePr>
        <p:xfrm>
          <a:off x="337589" y="1971040"/>
          <a:ext cx="11509200" cy="952103"/>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2759254270"/>
                    </a:ext>
                  </a:extLst>
                </a:gridCol>
              </a:tblGrid>
              <a:tr h="335280">
                <a:tc>
                  <a:txBody>
                    <a:bodyPr/>
                    <a:lstStyle/>
                    <a:p>
                      <a:pPr algn="ctr"/>
                      <a:r>
                        <a:rPr lang="en-GB" sz="1400">
                          <a:solidFill>
                            <a:schemeClr val="tx1"/>
                          </a:solidFill>
                          <a:latin typeface="Arial" panose="020B0604020202020204" pitchFamily="34" charset="0"/>
                          <a:cs typeface="Arial" panose="020B0604020202020204" pitchFamily="34" charset="0"/>
                        </a:rPr>
                        <a:t>Somewhat 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399">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1976178812"/>
                  </a:ext>
                </a:extLst>
              </a:tr>
              <a:tr h="36342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51755754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worse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4005958400"/>
              </p:ext>
            </p:extLst>
          </p:nvPr>
        </p:nvGraphicFramePr>
        <p:xfrm>
          <a:off x="338737" y="1935306"/>
          <a:ext cx="11509200" cy="971999"/>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3952846039"/>
                    </a:ext>
                  </a:extLst>
                </a:gridCol>
              </a:tblGrid>
              <a:tr h="365957">
                <a:tc>
                  <a:txBody>
                    <a:bodyPr/>
                    <a:lstStyle/>
                    <a:p>
                      <a:pPr algn="ctr"/>
                      <a:r>
                        <a:rPr lang="en-GB" sz="140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48970">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rgbClr val="F1BE48"/>
                    </a:solidFill>
                  </a:tcPr>
                </a:tc>
                <a:extLst>
                  <a:ext uri="{0D108BD9-81ED-4DB2-BD59-A6C34878D82A}">
                    <a16:rowId xmlns:a16="http://schemas.microsoft.com/office/drawing/2014/main" val="1976178812"/>
                  </a:ext>
                </a:extLst>
              </a:tr>
              <a:tr h="35707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6444065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much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much </a:t>
            </a:r>
            <a:r>
              <a:rPr lang="en-GB" sz="1400">
                <a:latin typeface="Arial" panose="020B0604020202020204" pitchFamily="34" charset="0"/>
                <a:cs typeface="Arial" panose="020B0604020202020204" pitchFamily="34" charset="0"/>
              </a:rPr>
              <a:t>worse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450186724"/>
              </p:ext>
            </p:extLst>
          </p:nvPr>
        </p:nvGraphicFramePr>
        <p:xfrm>
          <a:off x="341400" y="1935305"/>
          <a:ext cx="11509200" cy="972000"/>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1317749921"/>
                    </a:ext>
                  </a:extLst>
                </a:gridCol>
              </a:tblGrid>
              <a:tr h="359476">
                <a:tc>
                  <a:txBody>
                    <a:bodyPr/>
                    <a:lstStyle/>
                    <a:p>
                      <a:pPr algn="ctr"/>
                      <a:r>
                        <a:rPr lang="en-GB" sz="1400">
                          <a:solidFill>
                            <a:schemeClr val="tx1"/>
                          </a:solidFill>
                          <a:latin typeface="Arial" panose="020B0604020202020204" pitchFamily="34" charset="0"/>
                          <a:cs typeface="Arial" panose="020B0604020202020204" pitchFamily="34" charset="0"/>
                        </a:rPr>
                        <a:t>Much worse than expected</a:t>
                      </a:r>
                    </a:p>
                  </a:txBody>
                  <a:tcPr marL="0" marR="0" anchor="ct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33">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E87722"/>
                    </a:solidFill>
                  </a:tcPr>
                </a:tc>
                <a:extLst>
                  <a:ext uri="{0D108BD9-81ED-4DB2-BD59-A6C34878D82A}">
                    <a16:rowId xmlns:a16="http://schemas.microsoft.com/office/drawing/2014/main" val="1976178812"/>
                  </a:ext>
                </a:extLst>
              </a:tr>
              <a:tr h="360891">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0292980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21D0120-9697-537B-CC10-9900D01C125F}"/>
              </a:ext>
            </a:extLst>
          </p:cNvPr>
          <p:cNvSpPr>
            <a:spLocks noGrp="1"/>
          </p:cNvSpPr>
          <p:nvPr>
            <p:ph type="title"/>
          </p:nvPr>
        </p:nvSpPr>
        <p:spPr>
          <a:xfrm>
            <a:off x="628768" y="1913524"/>
            <a:ext cx="9530115" cy="1846659"/>
          </a:xfrm>
        </p:spPr>
        <p:txBody>
          <a:bodyPr/>
          <a:lstStyle/>
          <a:p>
            <a:pPr>
              <a:lnSpc>
                <a:spcPct val="100000"/>
              </a:lnSpc>
            </a:pPr>
            <a:r>
              <a:rPr lang="en-GB" b="1">
                <a:cs typeface="Arial" panose="020B0604020202020204" pitchFamily="34" charset="0"/>
              </a:rPr>
              <a:t>Assessment Service Group:</a:t>
            </a:r>
            <a:br>
              <a:rPr lang="en-GB" b="1">
                <a:cs typeface="Arial" panose="020B0604020202020204" pitchFamily="34" charset="0"/>
              </a:rPr>
            </a:br>
            <a:r>
              <a:rPr lang="en-US" b="1">
                <a:latin typeface="Arial" panose="020B0604020202020204" pitchFamily="34" charset="0"/>
                <a:cs typeface="Arial" panose="020B0604020202020204" pitchFamily="34" charset="0"/>
              </a:rPr>
              <a:t>Older People’s Mental Health Services</a:t>
            </a:r>
            <a:endParaRPr lang="en-GB">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0F8B2183-60AC-CBB9-8AB0-936734BCB5F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88</a:t>
            </a:fld>
            <a:r>
              <a:rPr lang="en-GB" sz="900" b="1">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61199385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8D4CB6-D2BA-AD0B-1AEA-5CCA00A1256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8A10C21-3982-CB0A-6096-EB19FB7FD5E5}"/>
              </a:ext>
            </a:extLst>
          </p:cNvPr>
          <p:cNvSpPr>
            <a:spLocks noGrp="1"/>
          </p:cNvSpPr>
          <p:nvPr>
            <p:ph type="title"/>
          </p:nvPr>
        </p:nvSpPr>
        <p:spPr/>
        <p:txBody>
          <a:bodyPr>
            <a:normAutofit fontScale="90000"/>
          </a:bodyPr>
          <a:lstStyle/>
          <a:p>
            <a:r>
              <a:rPr lang="en-GB"/>
              <a:t>Comparison to other trusts: where your trust has performed much better</a:t>
            </a:r>
          </a:p>
        </p:txBody>
      </p:sp>
      <p:sp>
        <p:nvSpPr>
          <p:cNvPr id="22" name="TextBox 21">
            <a:extLst>
              <a:ext uri="{FF2B5EF4-FFF2-40B4-BE49-F238E27FC236}">
                <a16:creationId xmlns:a16="http://schemas.microsoft.com/office/drawing/2014/main" id="{C0F652D6-618D-6AA0-BF32-9438855EBAAB}"/>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much </a:t>
            </a:r>
            <a:r>
              <a:rPr lang="en-GB" sz="1400">
                <a:latin typeface="Arial" panose="020B0604020202020204" pitchFamily="34" charset="0"/>
                <a:cs typeface="Arial" panose="020B0604020202020204" pitchFamily="34" charset="0"/>
              </a:rPr>
              <a:t>better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better than expected, when compared with all other trusts. ">
            <a:extLst>
              <a:ext uri="{FF2B5EF4-FFF2-40B4-BE49-F238E27FC236}">
                <a16:creationId xmlns:a16="http://schemas.microsoft.com/office/drawing/2014/main" id="{37829850-E8E8-DECA-D52C-4C2936FB98CE}"/>
              </a:ext>
            </a:extLst>
          </p:cNvPr>
          <p:cNvGraphicFramePr>
            <a:graphicFrameLocks noGrp="1"/>
          </p:cNvGraphicFramePr>
          <p:nvPr/>
        </p:nvGraphicFramePr>
        <p:xfrm>
          <a:off x="339803" y="1912211"/>
          <a:ext cx="11507466" cy="972000"/>
        </p:xfrm>
        <a:graphic>
          <a:graphicData uri="http://schemas.openxmlformats.org/drawingml/2006/table">
            <a:tbl>
              <a:tblPr firstRow="1" bandRow="1">
                <a:tableStyleId>{5C22544A-7EE6-4342-B048-85BDC9FD1C3A}</a:tableStyleId>
              </a:tblPr>
              <a:tblGrid>
                <a:gridCol w="11507466">
                  <a:extLst>
                    <a:ext uri="{9D8B030D-6E8A-4147-A177-3AD203B41FA5}">
                      <a16:colId xmlns:a16="http://schemas.microsoft.com/office/drawing/2014/main" val="3630907499"/>
                    </a:ext>
                  </a:extLst>
                </a:gridCol>
              </a:tblGrid>
              <a:tr h="406243">
                <a:tc>
                  <a:txBody>
                    <a:bodyPr/>
                    <a:lstStyle/>
                    <a:p>
                      <a:pPr algn="ctr"/>
                      <a:r>
                        <a:rPr lang="en-GB" sz="140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15">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419999"/>
                    </a:solidFill>
                  </a:tcPr>
                </a:tc>
                <a:extLst>
                  <a:ext uri="{0D108BD9-81ED-4DB2-BD59-A6C34878D82A}">
                    <a16:rowId xmlns:a16="http://schemas.microsoft.com/office/drawing/2014/main" val="1976178812"/>
                  </a:ext>
                </a:extLst>
              </a:tr>
              <a:tr h="31414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3E084386-48E3-1AE6-1676-1DCF4367288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543835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7C2BFA8-D457-9106-3D01-2EAD3914717E}"/>
              </a:ext>
            </a:extLst>
          </p:cNvPr>
          <p:cNvSpPr>
            <a:spLocks noGrp="1"/>
          </p:cNvSpPr>
          <p:nvPr>
            <p:ph type="title"/>
          </p:nvPr>
        </p:nvSpPr>
        <p:spPr>
          <a:xfrm>
            <a:off x="628769" y="1403018"/>
            <a:ext cx="11102818" cy="1661993"/>
          </a:xfrm>
        </p:spPr>
        <p:txBody>
          <a:bodyPr/>
          <a:lstStyle/>
          <a:p>
            <a:r>
              <a:rPr lang="en-GB" b="1" dirty="0">
                <a:cs typeface="Arial" panose="020B0604020202020204" pitchFamily="34" charset="0"/>
              </a:rPr>
              <a:t>Scoring and Benchmarking</a:t>
            </a:r>
            <a:br>
              <a:rPr lang="en-GB" b="1" dirty="0">
                <a:cs typeface="Arial" panose="020B0604020202020204" pitchFamily="34" charset="0"/>
              </a:rPr>
            </a:br>
            <a:r>
              <a:rPr lang="en-GB" b="1" dirty="0">
                <a:latin typeface="Arial" panose="020B0604020202020204" pitchFamily="34" charset="0"/>
                <a:cs typeface="Arial" panose="020B0604020202020204" pitchFamily="34" charset="0"/>
              </a:rPr>
              <a:t>Adult Mental Health Services and Older People’s Mental Health Services</a:t>
            </a:r>
            <a:endParaRPr lang="en-GB" dirty="0">
              <a:latin typeface="Arial" panose="020B0604020202020204" pitchFamily="34" charset="0"/>
              <a:cs typeface="Arial" panose="020B0604020202020204" pitchFamily="34" charset="0"/>
            </a:endParaRPr>
          </a:p>
        </p:txBody>
      </p:sp>
      <p:sp>
        <p:nvSpPr>
          <p:cNvPr id="6" name="Title 4">
            <a:extLst>
              <a:ext uri="{FF2B5EF4-FFF2-40B4-BE49-F238E27FC236}">
                <a16:creationId xmlns:a16="http://schemas.microsoft.com/office/drawing/2014/main" id="{33431F9C-FDA3-18C9-8C1B-5ACB62CC3A4D}"/>
              </a:ext>
            </a:extLst>
          </p:cNvPr>
          <p:cNvSpPr txBox="1">
            <a:spLocks/>
          </p:cNvSpPr>
          <p:nvPr/>
        </p:nvSpPr>
        <p:spPr>
          <a:xfrm>
            <a:off x="628769" y="3262557"/>
            <a:ext cx="8728591" cy="215898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how your trust scored for each evaluative question in the survey, compared with other trusts that submitted </a:t>
            </a:r>
            <a:r>
              <a:rPr lang="en-US" sz="2000">
                <a:latin typeface="Arial" panose="020B0604020202020204" pitchFamily="34" charset="0"/>
                <a:cs typeface="Arial" panose="020B0604020202020204" pitchFamily="34" charset="0"/>
              </a:rPr>
              <a:t>Assessment Service Group data </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an analysis technique called the ‘expected range’ to determine if your trust is performing about the same, better or worse compared with most other trusts</a:t>
            </a:r>
          </a:p>
        </p:txBody>
      </p:sp>
      <p:sp>
        <p:nvSpPr>
          <p:cNvPr id="2" name="Slide Number Placeholder 1">
            <a:extLst>
              <a:ext uri="{FF2B5EF4-FFF2-40B4-BE49-F238E27FC236}">
                <a16:creationId xmlns:a16="http://schemas.microsoft.com/office/drawing/2014/main" id="{D0277348-2B95-623C-7C46-A6FE2D6427D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09637876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7716D5-FBA0-B66C-4BC1-B4CFCC6ACBF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FF81247-A2B8-95FE-868E-936FCBC56645}"/>
              </a:ext>
            </a:extLst>
          </p:cNvPr>
          <p:cNvSpPr>
            <a:spLocks noGrp="1"/>
          </p:cNvSpPr>
          <p:nvPr>
            <p:ph type="title"/>
          </p:nvPr>
        </p:nvSpPr>
        <p:spPr/>
        <p:txBody>
          <a:bodyPr>
            <a:normAutofit fontScale="90000"/>
          </a:bodyPr>
          <a:lstStyle/>
          <a:p>
            <a:r>
              <a:rPr lang="en-GB"/>
              <a:t>Comparison to other trusts: where your trust has performed better</a:t>
            </a:r>
          </a:p>
        </p:txBody>
      </p:sp>
      <p:sp>
        <p:nvSpPr>
          <p:cNvPr id="22" name="TextBox 21">
            <a:extLst>
              <a:ext uri="{FF2B5EF4-FFF2-40B4-BE49-F238E27FC236}">
                <a16:creationId xmlns:a16="http://schemas.microsoft.com/office/drawing/2014/main" id="{B8330AA4-1FBC-EEEF-51AE-83C9E62DA9A9}"/>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better than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better than expected when compared with all other trusts. ">
            <a:extLst>
              <a:ext uri="{FF2B5EF4-FFF2-40B4-BE49-F238E27FC236}">
                <a16:creationId xmlns:a16="http://schemas.microsoft.com/office/drawing/2014/main" id="{CBAB8B10-9F95-FB21-62E7-6ABDFC0E5D72}"/>
              </a:ext>
            </a:extLst>
          </p:cNvPr>
          <p:cNvGraphicFramePr>
            <a:graphicFrameLocks noGrp="1"/>
          </p:cNvGraphicFramePr>
          <p:nvPr/>
        </p:nvGraphicFramePr>
        <p:xfrm>
          <a:off x="342267" y="1892564"/>
          <a:ext cx="11507466" cy="973299"/>
        </p:xfrm>
        <a:graphic>
          <a:graphicData uri="http://schemas.openxmlformats.org/drawingml/2006/table">
            <a:tbl>
              <a:tblPr firstRow="1" bandRow="1">
                <a:tableStyleId>{5C22544A-7EE6-4342-B048-85BDC9FD1C3A}</a:tableStyleId>
              </a:tblPr>
              <a:tblGrid>
                <a:gridCol w="11507466">
                  <a:extLst>
                    <a:ext uri="{9D8B030D-6E8A-4147-A177-3AD203B41FA5}">
                      <a16:colId xmlns:a16="http://schemas.microsoft.com/office/drawing/2014/main" val="2759254270"/>
                    </a:ext>
                  </a:extLst>
                </a:gridCol>
              </a:tblGrid>
              <a:tr h="413140">
                <a:tc>
                  <a:txBody>
                    <a:bodyPr/>
                    <a:lstStyle/>
                    <a:p>
                      <a:pPr algn="ctr"/>
                      <a:r>
                        <a:rPr lang="en-GB" sz="1400">
                          <a:solidFill>
                            <a:schemeClr val="tx1"/>
                          </a:solidFill>
                          <a:latin typeface="Arial" panose="020B0604020202020204" pitchFamily="34" charset="0"/>
                          <a:cs typeface="Arial" panose="020B0604020202020204" pitchFamily="34" charset="0"/>
                        </a:rPr>
                        <a:t>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4842">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5FBD83"/>
                    </a:solidFill>
                  </a:tcPr>
                </a:tc>
                <a:extLst>
                  <a:ext uri="{0D108BD9-81ED-4DB2-BD59-A6C34878D82A}">
                    <a16:rowId xmlns:a16="http://schemas.microsoft.com/office/drawing/2014/main" val="1976178812"/>
                  </a:ext>
                </a:extLst>
              </a:tr>
              <a:tr h="305317">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2A153051-8591-D085-97A2-D9111084FDD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56021147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77E716-B81E-DF61-CE3E-F13610C2D19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340E38D-9572-BD88-E171-A56F703419B0}"/>
              </a:ext>
            </a:extLst>
          </p:cNvPr>
          <p:cNvSpPr>
            <a:spLocks noGrp="1"/>
          </p:cNvSpPr>
          <p:nvPr>
            <p:ph type="title"/>
          </p:nvPr>
        </p:nvSpPr>
        <p:spPr/>
        <p:txBody>
          <a:bodyPr>
            <a:normAutofit fontScale="90000"/>
          </a:bodyPr>
          <a:lstStyle/>
          <a:p>
            <a:r>
              <a:rPr lang="en-GB"/>
              <a:t>Comparison to other trusts: where your trust has performed somewhat better</a:t>
            </a:r>
          </a:p>
        </p:txBody>
      </p:sp>
      <p:sp>
        <p:nvSpPr>
          <p:cNvPr id="22" name="TextBox 21">
            <a:extLst>
              <a:ext uri="{FF2B5EF4-FFF2-40B4-BE49-F238E27FC236}">
                <a16:creationId xmlns:a16="http://schemas.microsoft.com/office/drawing/2014/main" id="{9E4FC6BF-5B4F-2C08-76B6-8B48E4EC448B}"/>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somewhat </a:t>
            </a:r>
            <a:r>
              <a:rPr lang="en-GB" sz="1400">
                <a:latin typeface="Arial" panose="020B0604020202020204" pitchFamily="34" charset="0"/>
                <a:cs typeface="Arial" panose="020B0604020202020204" pitchFamily="34" charset="0"/>
              </a:rPr>
              <a:t>better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better than expected when compared with all other trusts. ">
            <a:extLst>
              <a:ext uri="{FF2B5EF4-FFF2-40B4-BE49-F238E27FC236}">
                <a16:creationId xmlns:a16="http://schemas.microsoft.com/office/drawing/2014/main" id="{17DE6BFF-1142-328D-F346-80A44BBE473E}"/>
              </a:ext>
            </a:extLst>
          </p:cNvPr>
          <p:cNvGraphicFramePr>
            <a:graphicFrameLocks noGrp="1"/>
          </p:cNvGraphicFramePr>
          <p:nvPr/>
        </p:nvGraphicFramePr>
        <p:xfrm>
          <a:off x="338400" y="1916955"/>
          <a:ext cx="11509200" cy="970735"/>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1831112609"/>
                    </a:ext>
                  </a:extLst>
                </a:gridCol>
              </a:tblGrid>
              <a:tr h="3833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03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00" b="1">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A9D18E"/>
                    </a:solidFill>
                  </a:tcPr>
                </a:tc>
                <a:extLst>
                  <a:ext uri="{0D108BD9-81ED-4DB2-BD59-A6C34878D82A}">
                    <a16:rowId xmlns:a16="http://schemas.microsoft.com/office/drawing/2014/main" val="1976178812"/>
                  </a:ext>
                </a:extLst>
              </a:tr>
              <a:tr h="33433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5590FCB7-2977-5840-9EA0-E251A48A345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32399050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AD086F-F4BA-5A49-3A11-BC1301D2D2D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B0A7363-A48E-6F0C-C773-21CED5F77D52}"/>
              </a:ext>
            </a:extLst>
          </p:cNvPr>
          <p:cNvSpPr>
            <a:spLocks noGrp="1"/>
          </p:cNvSpPr>
          <p:nvPr>
            <p:ph type="title"/>
          </p:nvPr>
        </p:nvSpPr>
        <p:spPr/>
        <p:txBody>
          <a:bodyPr>
            <a:normAutofit fontScale="90000"/>
          </a:bodyPr>
          <a:lstStyle/>
          <a:p>
            <a:r>
              <a:rPr lang="en-GB"/>
              <a:t>Comparison to other trusts: where your trust has performed somewhat worse</a:t>
            </a:r>
          </a:p>
        </p:txBody>
      </p:sp>
      <p:sp>
        <p:nvSpPr>
          <p:cNvPr id="22" name="TextBox 21">
            <a:extLst>
              <a:ext uri="{FF2B5EF4-FFF2-40B4-BE49-F238E27FC236}">
                <a16:creationId xmlns:a16="http://schemas.microsoft.com/office/drawing/2014/main" id="{BC40E779-1B25-330B-C45B-D6B391FF0452}"/>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somewhat worse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worse than expected when compared with all other trusts. ">
            <a:extLst>
              <a:ext uri="{FF2B5EF4-FFF2-40B4-BE49-F238E27FC236}">
                <a16:creationId xmlns:a16="http://schemas.microsoft.com/office/drawing/2014/main" id="{A4050EBF-28CD-2D5D-3A5B-0FAC969E9A9B}"/>
              </a:ext>
            </a:extLst>
          </p:cNvPr>
          <p:cNvGraphicFramePr>
            <a:graphicFrameLocks noGrp="1"/>
          </p:cNvGraphicFramePr>
          <p:nvPr/>
        </p:nvGraphicFramePr>
        <p:xfrm>
          <a:off x="337589" y="1971040"/>
          <a:ext cx="11509200" cy="952103"/>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2759254270"/>
                    </a:ext>
                  </a:extLst>
                </a:gridCol>
              </a:tblGrid>
              <a:tr h="335280">
                <a:tc>
                  <a:txBody>
                    <a:bodyPr/>
                    <a:lstStyle/>
                    <a:p>
                      <a:pPr algn="ctr"/>
                      <a:r>
                        <a:rPr lang="en-GB" sz="1400">
                          <a:solidFill>
                            <a:schemeClr val="tx1"/>
                          </a:solidFill>
                          <a:latin typeface="Arial" panose="020B0604020202020204" pitchFamily="34" charset="0"/>
                          <a:cs typeface="Arial" panose="020B0604020202020204" pitchFamily="34" charset="0"/>
                        </a:rPr>
                        <a:t>Somewhat 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399">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1976178812"/>
                  </a:ext>
                </a:extLst>
              </a:tr>
              <a:tr h="36342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7794E5AF-059F-1AD7-2988-0A6543E263C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74364158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9976F9-39F5-3862-3FAA-E07B6FC8085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993B799-C6D7-7D1D-7F82-1F15ABC5744F}"/>
              </a:ext>
            </a:extLst>
          </p:cNvPr>
          <p:cNvSpPr>
            <a:spLocks noGrp="1"/>
          </p:cNvSpPr>
          <p:nvPr>
            <p:ph type="title"/>
          </p:nvPr>
        </p:nvSpPr>
        <p:spPr/>
        <p:txBody>
          <a:bodyPr>
            <a:normAutofit fontScale="90000"/>
          </a:bodyPr>
          <a:lstStyle/>
          <a:p>
            <a:r>
              <a:rPr lang="en-GB"/>
              <a:t>Comparison to other trusts: where your trust has performed worse</a:t>
            </a:r>
          </a:p>
        </p:txBody>
      </p:sp>
      <p:sp>
        <p:nvSpPr>
          <p:cNvPr id="22" name="TextBox 21">
            <a:extLst>
              <a:ext uri="{FF2B5EF4-FFF2-40B4-BE49-F238E27FC236}">
                <a16:creationId xmlns:a16="http://schemas.microsoft.com/office/drawing/2014/main" id="{569C1C5C-2C89-9DA3-0489-404DF4D9CAE1}"/>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worse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worse than expected when compared with all other trusts. ">
            <a:extLst>
              <a:ext uri="{FF2B5EF4-FFF2-40B4-BE49-F238E27FC236}">
                <a16:creationId xmlns:a16="http://schemas.microsoft.com/office/drawing/2014/main" id="{5EF33DFA-693F-082E-7142-28795F878AEF}"/>
              </a:ext>
            </a:extLst>
          </p:cNvPr>
          <p:cNvGraphicFramePr>
            <a:graphicFrameLocks noGrp="1"/>
          </p:cNvGraphicFramePr>
          <p:nvPr/>
        </p:nvGraphicFramePr>
        <p:xfrm>
          <a:off x="338737" y="1935306"/>
          <a:ext cx="11509200" cy="971999"/>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3952846039"/>
                    </a:ext>
                  </a:extLst>
                </a:gridCol>
              </a:tblGrid>
              <a:tr h="365957">
                <a:tc>
                  <a:txBody>
                    <a:bodyPr/>
                    <a:lstStyle/>
                    <a:p>
                      <a:pPr algn="ctr"/>
                      <a:r>
                        <a:rPr lang="en-GB" sz="140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48970">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rgbClr val="F1BE48"/>
                    </a:solidFill>
                  </a:tcPr>
                </a:tc>
                <a:extLst>
                  <a:ext uri="{0D108BD9-81ED-4DB2-BD59-A6C34878D82A}">
                    <a16:rowId xmlns:a16="http://schemas.microsoft.com/office/drawing/2014/main" val="1976178812"/>
                  </a:ext>
                </a:extLst>
              </a:tr>
              <a:tr h="35707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3E1CEA4A-F1D2-AFE6-8087-7FE618BD780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1213168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133030-5D82-5B8F-BF61-290355CFD50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6E71969-01D3-41B2-CCB0-F3301F2A2882}"/>
              </a:ext>
            </a:extLst>
          </p:cNvPr>
          <p:cNvSpPr>
            <a:spLocks noGrp="1"/>
          </p:cNvSpPr>
          <p:nvPr>
            <p:ph type="title"/>
          </p:nvPr>
        </p:nvSpPr>
        <p:spPr/>
        <p:txBody>
          <a:bodyPr>
            <a:normAutofit fontScale="90000"/>
          </a:bodyPr>
          <a:lstStyle/>
          <a:p>
            <a:r>
              <a:rPr lang="en-GB"/>
              <a:t>Comparison to other trusts: where your trust has performed much worse</a:t>
            </a:r>
          </a:p>
        </p:txBody>
      </p:sp>
      <p:sp>
        <p:nvSpPr>
          <p:cNvPr id="22" name="TextBox 21">
            <a:extLst>
              <a:ext uri="{FF2B5EF4-FFF2-40B4-BE49-F238E27FC236}">
                <a16:creationId xmlns:a16="http://schemas.microsoft.com/office/drawing/2014/main" id="{9B3653A3-CAC9-F569-99A3-50412B8791AA}"/>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much </a:t>
            </a:r>
            <a:r>
              <a:rPr lang="en-GB" sz="1400">
                <a:latin typeface="Arial" panose="020B0604020202020204" pitchFamily="34" charset="0"/>
                <a:cs typeface="Arial" panose="020B0604020202020204" pitchFamily="34" charset="0"/>
              </a:rPr>
              <a:t>worse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worse than expected when compared with all other trusts. ">
            <a:extLst>
              <a:ext uri="{FF2B5EF4-FFF2-40B4-BE49-F238E27FC236}">
                <a16:creationId xmlns:a16="http://schemas.microsoft.com/office/drawing/2014/main" id="{A4906DEC-8ECE-A935-6178-446E13C5BBFE}"/>
              </a:ext>
            </a:extLst>
          </p:cNvPr>
          <p:cNvGraphicFramePr>
            <a:graphicFrameLocks noGrp="1"/>
          </p:cNvGraphicFramePr>
          <p:nvPr/>
        </p:nvGraphicFramePr>
        <p:xfrm>
          <a:off x="341400" y="1935305"/>
          <a:ext cx="11509200" cy="972000"/>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1317749921"/>
                    </a:ext>
                  </a:extLst>
                </a:gridCol>
              </a:tblGrid>
              <a:tr h="359476">
                <a:tc>
                  <a:txBody>
                    <a:bodyPr/>
                    <a:lstStyle/>
                    <a:p>
                      <a:pPr algn="ctr"/>
                      <a:r>
                        <a:rPr lang="en-GB" sz="1400">
                          <a:solidFill>
                            <a:schemeClr val="tx1"/>
                          </a:solidFill>
                          <a:latin typeface="Arial" panose="020B0604020202020204" pitchFamily="34" charset="0"/>
                          <a:cs typeface="Arial" panose="020B0604020202020204" pitchFamily="34" charset="0"/>
                        </a:rPr>
                        <a:t>Much worse than expected</a:t>
                      </a:r>
                    </a:p>
                  </a:txBody>
                  <a:tcPr marL="0" marR="0" anchor="ct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33">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E87722"/>
                    </a:solidFill>
                  </a:tcPr>
                </a:tc>
                <a:extLst>
                  <a:ext uri="{0D108BD9-81ED-4DB2-BD59-A6C34878D82A}">
                    <a16:rowId xmlns:a16="http://schemas.microsoft.com/office/drawing/2014/main" val="1976178812"/>
                  </a:ext>
                </a:extLst>
              </a:tr>
              <a:tr h="360891">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CAAFCA96-F7E5-75E4-BFCE-37E435150F4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9049212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A9DC19-CFF8-47C3-8D96-AA295D08EA24}"/>
              </a:ext>
            </a:extLst>
          </p:cNvPr>
          <p:cNvSpPr>
            <a:spLocks noGrp="1"/>
          </p:cNvSpPr>
          <p:nvPr>
            <p:ph type="title"/>
          </p:nvPr>
        </p:nvSpPr>
        <p:spPr>
          <a:xfrm>
            <a:off x="690465" y="748750"/>
            <a:ext cx="7422765" cy="553998"/>
          </a:xfrm>
        </p:spPr>
        <p:txBody>
          <a:bodyPr/>
          <a:lstStyle/>
          <a:p>
            <a:r>
              <a:rPr lang="en-GB" sz="4000"/>
              <a:t>Thank you.</a:t>
            </a:r>
            <a:endParaRPr lang="en-GB"/>
          </a:p>
        </p:txBody>
      </p:sp>
      <p:sp>
        <p:nvSpPr>
          <p:cNvPr id="4" name="Title 4">
            <a:extLst>
              <a:ext uri="{FF2B5EF4-FFF2-40B4-BE49-F238E27FC236}">
                <a16:creationId xmlns:a16="http://schemas.microsoft.com/office/drawing/2014/main" id="{5CF4AF89-8CD5-4178-8A6A-05115992876D}"/>
              </a:ext>
            </a:extLst>
          </p:cNvPr>
          <p:cNvSpPr txBox="1">
            <a:spLocks/>
          </p:cNvSpPr>
          <p:nvPr/>
        </p:nvSpPr>
        <p:spPr>
          <a:xfrm>
            <a:off x="690465" y="1972178"/>
            <a:ext cx="5969013" cy="77559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2800">
                <a:latin typeface="Arial" panose="020B0604020202020204" pitchFamily="34" charset="0"/>
                <a:cs typeface="Arial" panose="020B0604020202020204" pitchFamily="34" charset="0"/>
              </a:rPr>
              <a:t>For further information please contact the Survey Coordination Centre: </a:t>
            </a:r>
          </a:p>
        </p:txBody>
      </p:sp>
      <p:sp>
        <p:nvSpPr>
          <p:cNvPr id="6" name="Title 4">
            <a:extLst>
              <a:ext uri="{FF2B5EF4-FFF2-40B4-BE49-F238E27FC236}">
                <a16:creationId xmlns:a16="http://schemas.microsoft.com/office/drawing/2014/main" id="{200F0B5E-CFE0-473B-9158-4E88FE81D923}"/>
              </a:ext>
            </a:extLst>
          </p:cNvPr>
          <p:cNvSpPr txBox="1">
            <a:spLocks/>
          </p:cNvSpPr>
          <p:nvPr/>
        </p:nvSpPr>
        <p:spPr>
          <a:xfrm>
            <a:off x="690465" y="3043650"/>
            <a:ext cx="6391979" cy="33239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2400" b="1">
                <a:latin typeface="Arial" panose="020B0604020202020204" pitchFamily="34" charset="0"/>
                <a:cs typeface="Arial" panose="020B0604020202020204" pitchFamily="34" charset="0"/>
              </a:rPr>
              <a:t>mentalhealth@surveycoordination.com</a:t>
            </a:r>
          </a:p>
        </p:txBody>
      </p:sp>
      <p:sp>
        <p:nvSpPr>
          <p:cNvPr id="7" name="Slide Number Placeholder 1">
            <a:extLst>
              <a:ext uri="{FF2B5EF4-FFF2-40B4-BE49-F238E27FC236}">
                <a16:creationId xmlns:a16="http://schemas.microsoft.com/office/drawing/2014/main" id="{EDE6F636-C3D1-41A5-84F2-01770C6E8A9F}"/>
              </a:ext>
              <a:ext uri="{C183D7F6-B498-43B3-948B-1728B52AA6E4}">
                <adec:decorative xmlns:adec="http://schemas.microsoft.com/office/drawing/2017/decorative" val="1"/>
              </a:ext>
            </a:extLst>
          </p:cNvPr>
          <p:cNvSpPr txBox="1">
            <a:spLocks/>
          </p:cNvSpPr>
          <p:nvPr/>
        </p:nvSpPr>
        <p:spPr>
          <a:xfrm>
            <a:off x="437230" y="6492875"/>
            <a:ext cx="253235" cy="365125"/>
          </a:xfrm>
          <a:prstGeom prst="rect">
            <a:avLst/>
          </a:prstGeom>
        </p:spPr>
        <p:txBody>
          <a:bodyPr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95</a:t>
            </a:fld>
            <a:r>
              <a:rPr lang="en-GB" sz="900" b="1">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16751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Date2 xmlns="c497441b-d3fe-4788-8629-aff52d38f515" xsi:nil="true"/>
    <lcf76f155ced4ddcb4097134ff3c332f xmlns="c497441b-d3fe-4788-8629-aff52d38f515">
      <Terms xmlns="http://schemas.microsoft.com/office/infopath/2007/PartnerControls"/>
    </lcf76f155ced4ddcb4097134ff3c332f>
    <TaxCatchAll xmlns="1d162527-c308-4a98-98b8-9e726c57dd8b"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80EA4E9A0D10A4B86B174D08978D5EB" ma:contentTypeVersion="20" ma:contentTypeDescription="Create a new document." ma:contentTypeScope="" ma:versionID="4e1a5c445f8cb87e2083fc6ac96e8825">
  <xsd:schema xmlns:xsd="http://www.w3.org/2001/XMLSchema" xmlns:xs="http://www.w3.org/2001/XMLSchema" xmlns:p="http://schemas.microsoft.com/office/2006/metadata/properties" xmlns:ns2="c497441b-d3fe-4788-8629-aff52d38f515" xmlns:ns3="1d162527-c308-4a98-98b8-9e726c57dd8b" targetNamespace="http://schemas.microsoft.com/office/2006/metadata/properties" ma:root="true" ma:fieldsID="4714615642b11e9903dbe68d7aed2b9d" ns2:_="" ns3:_="">
    <xsd:import namespace="c497441b-d3fe-4788-8629-aff52d38f515"/>
    <xsd:import namespace="1d162527-c308-4a98-98b8-9e726c57dd8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AutoKeyPoints" minOccurs="0"/>
                <xsd:element ref="ns2:MediaServiceKeyPoints" minOccurs="0"/>
                <xsd:element ref="ns2:Date2"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497441b-d3fe-4788-8629-aff52d38f51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Date2" ma:index="20" nillable="true" ma:displayName="Date2" ma:format="DateTime" ma:internalName="Date2">
      <xsd:simpleType>
        <xsd:restriction base="dms:DateTime"/>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8df9d8e5-705b-4129-800a-08ca17c575e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d162527-c308-4a98-98b8-9e726c57dd8b"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5f9b9cce-e594-4bda-ba48-132f42860941}" ma:internalName="TaxCatchAll" ma:showField="CatchAllData" ma:web="1d162527-c308-4a98-98b8-9e726c57dd8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28C2AB8-5A29-44CA-B842-37BD354BEEE2}">
  <ds:schemaRefs>
    <ds:schemaRef ds:uri="http://schemas.microsoft.com/sharepoint/v3/contenttype/forms"/>
  </ds:schemaRefs>
</ds:datastoreItem>
</file>

<file path=customXml/itemProps2.xml><?xml version="1.0" encoding="utf-8"?>
<ds:datastoreItem xmlns:ds="http://schemas.openxmlformats.org/officeDocument/2006/customXml" ds:itemID="{AEF1FDA9-47CC-4565-96F4-EE972FE6E56B}">
  <ds:schemaRefs>
    <ds:schemaRef ds:uri="1d162527-c308-4a98-98b8-9e726c57dd8b"/>
    <ds:schemaRef ds:uri="c497441b-d3fe-4788-8629-aff52d38f51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C5E15CE6-1E2A-44B8-ADFC-5558971AEDE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497441b-d3fe-4788-8629-aff52d38f515"/>
    <ds:schemaRef ds:uri="1d162527-c308-4a98-98b8-9e726c57dd8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3591</TotalTime>
  <Words>9794</Words>
  <Application>Microsoft Office PowerPoint</Application>
  <PresentationFormat>Widescreen</PresentationFormat>
  <Paragraphs>1153</Paragraphs>
  <Slides>95</Slides>
  <Notes>42</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95</vt:i4>
      </vt:variant>
    </vt:vector>
  </HeadingPairs>
  <TitlesOfParts>
    <vt:vector size="103" baseType="lpstr">
      <vt:lpstr>Aptos</vt:lpstr>
      <vt:lpstr>Aptos Display</vt:lpstr>
      <vt:lpstr>Arial</vt:lpstr>
      <vt:lpstr>Arial Black</vt:lpstr>
      <vt:lpstr>Calibri</vt:lpstr>
      <vt:lpstr>Calibri Light</vt:lpstr>
      <vt:lpstr>Office Theme</vt:lpstr>
      <vt:lpstr>Custom Design</vt:lpstr>
      <vt:lpstr>Greater Manchester Mental Health NHS Foundation Trust</vt:lpstr>
      <vt:lpstr>Contents</vt:lpstr>
      <vt:lpstr>Background and methodology</vt:lpstr>
      <vt:lpstr>Background and methodology</vt:lpstr>
      <vt:lpstr>Background and methodology (continued)</vt:lpstr>
      <vt:lpstr>Key terms used in this report</vt:lpstr>
      <vt:lpstr>Using the survey results</vt:lpstr>
      <vt:lpstr>Using the survey results (continued)</vt:lpstr>
      <vt:lpstr>Scoring and Benchmarking Adult Mental Health Services and Older People’s Mental Health Services</vt:lpstr>
      <vt:lpstr>How questions are scored</vt:lpstr>
      <vt:lpstr>PowerPoint Presentation</vt:lpstr>
      <vt:lpstr>PowerPoint Presentation</vt:lpstr>
      <vt:lpstr>How to interpret charts in this report</vt:lpstr>
      <vt:lpstr>Assessment Service Group: Adult Mental Health Services</vt:lpstr>
      <vt:lpstr>Section 1. Support while waiting </vt:lpstr>
      <vt:lpstr>Section 1. Support while waiting (continued)</vt:lpstr>
      <vt:lpstr>Section 2. Mental Health Team </vt:lpstr>
      <vt:lpstr>Section 2. Mental Health Team (continued)</vt:lpstr>
      <vt:lpstr>Section 2. Mental Health Team (continued)</vt:lpstr>
      <vt:lpstr>Section 3. Your care </vt:lpstr>
      <vt:lpstr>Section 3. Your care (continued)</vt:lpstr>
      <vt:lpstr>Section 3. Your care (continued)</vt:lpstr>
      <vt:lpstr>Section 4. Medication</vt:lpstr>
      <vt:lpstr>Section 4. Medication (continued)</vt:lpstr>
      <vt:lpstr>Section 4. Medication (continued)</vt:lpstr>
      <vt:lpstr>Section 5. Psychological therapies </vt:lpstr>
      <vt:lpstr>Section 5. Psychological therapies (continued)</vt:lpstr>
      <vt:lpstr>Section 6. Crisis care support </vt:lpstr>
      <vt:lpstr>Section 6. Crisis care support (continued)</vt:lpstr>
      <vt:lpstr>Section 7. Crisis care access </vt:lpstr>
      <vt:lpstr>Section 7. Crisis care access (continued)</vt:lpstr>
      <vt:lpstr>Section 8. Support with other areas of life</vt:lpstr>
      <vt:lpstr>Section 8. Support with other areas of life (continued)</vt:lpstr>
      <vt:lpstr>Section 8. Support with other areas of life (continued)</vt:lpstr>
      <vt:lpstr>Section 9. Support in accessing care </vt:lpstr>
      <vt:lpstr>Section 9. Support in accessing care (continued)</vt:lpstr>
      <vt:lpstr>Section 10. Respect, dignity and compassion </vt:lpstr>
      <vt:lpstr>Section 10. Respect, dignity and compassion (continued)</vt:lpstr>
      <vt:lpstr>Section 11. Overall experience</vt:lpstr>
      <vt:lpstr>Section 11. Overall experience (continued)</vt:lpstr>
      <vt:lpstr>PowerPoint Presentation</vt:lpstr>
      <vt:lpstr>Section 12. Feedback (continued)</vt:lpstr>
      <vt:lpstr>Assessment Service Group: Older People’s Mental Health Services</vt:lpstr>
      <vt:lpstr>PowerPoint Presentation</vt:lpstr>
      <vt:lpstr>Change over time</vt:lpstr>
      <vt:lpstr>How to interpret change over time in this report</vt:lpstr>
      <vt:lpstr>Assessment Service Group: Adult Mental Health Services</vt:lpstr>
      <vt:lpstr>Section 1. Support while waiting</vt:lpstr>
      <vt:lpstr>Section 2. Mental Health Team</vt:lpstr>
      <vt:lpstr>Section 2. Mental Health Team (continued)</vt:lpstr>
      <vt:lpstr>Section 2. Mental Health Team (continued)</vt:lpstr>
      <vt:lpstr>Section 3. Your care</vt:lpstr>
      <vt:lpstr>Section 3. Your care (continued)</vt:lpstr>
      <vt:lpstr>Section 4. Medication</vt:lpstr>
      <vt:lpstr>Section 5. Psychological Therapies</vt:lpstr>
      <vt:lpstr>Section 6. Crisis care support</vt:lpstr>
      <vt:lpstr>Section 7. Crisis care access</vt:lpstr>
      <vt:lpstr>Section 8. Support with other areas of life</vt:lpstr>
      <vt:lpstr>Section 8. Support with other areas of life (continued)</vt:lpstr>
      <vt:lpstr>Section 9. Support in accessing care</vt:lpstr>
      <vt:lpstr>Section 10. Respect, dignity and compassion</vt:lpstr>
      <vt:lpstr>Section 11. Overall experience</vt:lpstr>
      <vt:lpstr>Section 12. Feedback</vt:lpstr>
      <vt:lpstr>Assessment Service Group: Older People’s Mental Health Services</vt:lpstr>
      <vt:lpstr>Section 1. Support while waiting</vt:lpstr>
      <vt:lpstr>PowerPoint Presentation</vt:lpstr>
      <vt:lpstr>Section 2. Mental Health Team (continued)</vt:lpstr>
      <vt:lpstr>Section 2. Mental Health Team (continued)</vt:lpstr>
      <vt:lpstr>Section 3. Your care</vt:lpstr>
      <vt:lpstr>Section 3. Your care (continued)</vt:lpstr>
      <vt:lpstr>Section 4. Medication</vt:lpstr>
      <vt:lpstr>Section 5. Psychological Therapies</vt:lpstr>
      <vt:lpstr>Section 6. Crisis care support</vt:lpstr>
      <vt:lpstr>Section 7. Crisis care access</vt:lpstr>
      <vt:lpstr>Section 8. Support with other areas of life</vt:lpstr>
      <vt:lpstr>Section 9. Support in accessing care</vt:lpstr>
      <vt:lpstr>Section 10. Respect, dignity and compassion</vt:lpstr>
      <vt:lpstr>PowerPoint Presentation</vt:lpstr>
      <vt:lpstr>Section 12. Feedback</vt:lpstr>
      <vt:lpstr>PowerPoint Presentation</vt:lpstr>
      <vt:lpstr>Assessment Service Group: Adult Mental Health Services</vt:lpstr>
      <vt:lpstr>Comparison to other trusts: where your trust has performed much better</vt:lpstr>
      <vt:lpstr>Comparison to other trusts: where your trust has performed better</vt:lpstr>
      <vt:lpstr>Comparison to other trusts: where your trust has performed somewhat better</vt:lpstr>
      <vt:lpstr>Comparison to other trusts: where your trust has performed somewhat worse</vt:lpstr>
      <vt:lpstr>Comparison to other trusts: where your trust has performed worse</vt:lpstr>
      <vt:lpstr>Comparison to other trusts: where your trust has performed much worse</vt:lpstr>
      <vt:lpstr>Assessment Service Group: Older People’s Mental Health Services</vt:lpstr>
      <vt:lpstr>Comparison to other trusts: where your trust has performed much better</vt:lpstr>
      <vt:lpstr>Comparison to other trusts: where your trust has performed better</vt:lpstr>
      <vt:lpstr>Comparison to other trusts: where your trust has performed somewhat better</vt:lpstr>
      <vt:lpstr>Comparison to other trusts: where your trust has performed somewhat worse</vt:lpstr>
      <vt:lpstr>Comparison to other trusts: where your trust has performed worse</vt:lpstr>
      <vt:lpstr>Comparison to other trusts: where your trust has performed much worse</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Tuhou</dc:creator>
  <cp:lastModifiedBy>Giorgia Dimiccoli</cp:lastModifiedBy>
  <cp:revision>110</cp:revision>
  <dcterms:created xsi:type="dcterms:W3CDTF">2021-03-04T09:52:26Z</dcterms:created>
  <dcterms:modified xsi:type="dcterms:W3CDTF">2026-03-19T13:36:24Z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0x010100480EA4E9A0D10A4B86B174D08978D5EB</vt:lpwstr>
  </property>
  <property fmtid="{D5CDD505-2E9C-101B-9397-08002B2CF9AE}" pid="3" name="MediaServiceImageTags">
    <vt:lpwstr/>
  </property>
</Properties>
</file>